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</p:sldMasterIdLst>
  <p:handoutMasterIdLst>
    <p:handoutMasterId r:id="rId35"/>
  </p:handoutMasterIdLst>
  <p:sldIdLst>
    <p:sldId id="256" r:id="rId5"/>
    <p:sldId id="318" r:id="rId6"/>
    <p:sldId id="293" r:id="rId7"/>
    <p:sldId id="323" r:id="rId8"/>
    <p:sldId id="271" r:id="rId9"/>
    <p:sldId id="286" r:id="rId10"/>
    <p:sldId id="278" r:id="rId11"/>
    <p:sldId id="313" r:id="rId12"/>
    <p:sldId id="314" r:id="rId13"/>
    <p:sldId id="320" r:id="rId14"/>
    <p:sldId id="294" r:id="rId15"/>
    <p:sldId id="296" r:id="rId16"/>
    <p:sldId id="290" r:id="rId17"/>
    <p:sldId id="274" r:id="rId18"/>
    <p:sldId id="298" r:id="rId19"/>
    <p:sldId id="299" r:id="rId20"/>
    <p:sldId id="300" r:id="rId21"/>
    <p:sldId id="312" r:id="rId22"/>
    <p:sldId id="303" r:id="rId23"/>
    <p:sldId id="316" r:id="rId24"/>
    <p:sldId id="321" r:id="rId25"/>
    <p:sldId id="322" r:id="rId26"/>
    <p:sldId id="324" r:id="rId27"/>
    <p:sldId id="304" r:id="rId28"/>
    <p:sldId id="305" r:id="rId29"/>
    <p:sldId id="279" r:id="rId30"/>
    <p:sldId id="309" r:id="rId31"/>
    <p:sldId id="311" r:id="rId32"/>
    <p:sldId id="319" r:id="rId33"/>
    <p:sldId id="301" r:id="rId34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99FF"/>
    <a:srgbClr val="B28440"/>
    <a:srgbClr val="7B584D"/>
    <a:srgbClr val="FFFF00"/>
    <a:srgbClr val="006600"/>
    <a:srgbClr val="FFFFFF"/>
    <a:srgbClr val="66CC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6829FFD-7D44-469D-8372-4D4BBEF2001C}" type="datetimeFigureOut">
              <a:rPr lang="ko-KR" altLang="en-US" smtClean="0"/>
              <a:pPr/>
              <a:t>2011-07-07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11FAE54-3B72-4A16-A66A-A118FF1FD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" name="Rectangle 464"/>
          <p:cNvSpPr>
            <a:spLocks noGrp="1" noChangeArrowheads="1"/>
          </p:cNvSpPr>
          <p:nvPr>
            <p:ph type="dt" sz="quarter" idx="2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537" name="Rectangle 4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538" name="Rectangle 466"/>
          <p:cNvSpPr>
            <a:spLocks noGrp="1" noChangeArrowheads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fld id="{D1A4E9F2-0FDE-4095-9B29-923690D1122E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3563" name="Picture 491" descr="곡선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349750"/>
            <a:ext cx="4787900" cy="2382838"/>
          </a:xfrm>
          <a:prstGeom prst="rect">
            <a:avLst/>
          </a:prstGeom>
          <a:noFill/>
        </p:spPr>
      </p:pic>
      <p:pic>
        <p:nvPicPr>
          <p:cNvPr id="3565" name="Picture 493" descr="꽃무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581525"/>
            <a:ext cx="4967288" cy="1936750"/>
          </a:xfrm>
          <a:prstGeom prst="rect">
            <a:avLst/>
          </a:prstGeom>
          <a:noFill/>
        </p:spPr>
      </p:pic>
      <p:pic>
        <p:nvPicPr>
          <p:cNvPr id="3564" name="Picture 492" descr="원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300788" cy="5897563"/>
          </a:xfrm>
          <a:prstGeom prst="rect">
            <a:avLst/>
          </a:prstGeom>
          <a:noFill/>
        </p:spPr>
      </p:pic>
      <p:pic>
        <p:nvPicPr>
          <p:cNvPr id="3562" name="Picture 490" descr="곡선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380288" cy="6107113"/>
          </a:xfrm>
          <a:prstGeom prst="rect">
            <a:avLst/>
          </a:prstGeom>
          <a:noFill/>
        </p:spPr>
      </p:pic>
      <p:grpSp>
        <p:nvGrpSpPr>
          <p:cNvPr id="3553" name="Group 481"/>
          <p:cNvGrpSpPr>
            <a:grpSpLocks/>
          </p:cNvGrpSpPr>
          <p:nvPr/>
        </p:nvGrpSpPr>
        <p:grpSpPr bwMode="auto">
          <a:xfrm>
            <a:off x="3922713" y="6165850"/>
            <a:ext cx="1441450" cy="427038"/>
            <a:chOff x="204" y="164"/>
            <a:chExt cx="908" cy="269"/>
          </a:xfrm>
        </p:grpSpPr>
        <p:sp>
          <p:nvSpPr>
            <p:cNvPr id="3554" name="WordArt 482"/>
            <p:cNvSpPr>
              <a:spLocks noChangeArrowheads="1" noChangeShapeType="1" noTextEdit="1"/>
            </p:cNvSpPr>
            <p:nvPr userDrawn="1"/>
          </p:nvSpPr>
          <p:spPr bwMode="auto">
            <a:xfrm>
              <a:off x="294" y="164"/>
              <a:ext cx="72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75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75000"/>
                  </a:schemeClr>
                </a:solidFill>
                <a:latin typeface="Impact"/>
              </a:endParaRPr>
            </a:p>
          </p:txBody>
        </p:sp>
        <p:sp>
          <p:nvSpPr>
            <p:cNvPr id="3555" name="WordArt 483"/>
            <p:cNvSpPr>
              <a:spLocks noChangeArrowheads="1" noChangeShapeType="1" noTextEdit="1"/>
            </p:cNvSpPr>
            <p:nvPr userDrawn="1"/>
          </p:nvSpPr>
          <p:spPr bwMode="auto">
            <a:xfrm>
              <a:off x="204" y="387"/>
              <a:ext cx="908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75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75000"/>
                  </a:scheme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567" name="Picture 495" descr="꽃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789363"/>
            <a:ext cx="2060575" cy="1879600"/>
          </a:xfrm>
          <a:prstGeom prst="rect">
            <a:avLst/>
          </a:prstGeom>
          <a:noFill/>
        </p:spPr>
      </p:pic>
      <p:pic>
        <p:nvPicPr>
          <p:cNvPr id="3568" name="Picture 496" descr="원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924175"/>
            <a:ext cx="2584450" cy="2584450"/>
          </a:xfrm>
          <a:prstGeom prst="rect">
            <a:avLst/>
          </a:prstGeom>
          <a:noFill/>
        </p:spPr>
      </p:pic>
      <p:pic>
        <p:nvPicPr>
          <p:cNvPr id="3569" name="Picture 497" descr="원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7175" y="3309938"/>
            <a:ext cx="1774825" cy="1774825"/>
          </a:xfrm>
          <a:prstGeom prst="rect">
            <a:avLst/>
          </a:prstGeom>
          <a:noFill/>
        </p:spPr>
      </p:pic>
      <p:pic>
        <p:nvPicPr>
          <p:cNvPr id="3566" name="Picture 494" descr="꽃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3556000"/>
            <a:ext cx="3670300" cy="2776538"/>
          </a:xfrm>
          <a:prstGeom prst="rect">
            <a:avLst/>
          </a:prstGeom>
          <a:noFill/>
        </p:spPr>
      </p:pic>
      <p:pic>
        <p:nvPicPr>
          <p:cNvPr id="3570" name="Picture 498" descr="나뭇잎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4716463" cy="1952625"/>
          </a:xfrm>
          <a:prstGeom prst="rect">
            <a:avLst/>
          </a:prstGeom>
          <a:noFill/>
        </p:spPr>
      </p:pic>
      <p:sp>
        <p:nvSpPr>
          <p:cNvPr id="3534" name="Rectangle 46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501775"/>
            <a:ext cx="9144000" cy="1470025"/>
          </a:xfrm>
        </p:spPr>
        <p:txBody>
          <a:bodyPr/>
          <a:lstStyle>
            <a:lvl1pPr algn="ctr">
              <a:lnSpc>
                <a:spcPct val="75000"/>
              </a:lnSpc>
              <a:defRPr sz="4800" i="0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535" name="Rectangle 46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4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ru-RU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4" grpId="0"/>
      <p:bldP spid="3535" grpId="0" build="p">
        <p:tmplLst>
          <p:tmpl lvl="1">
            <p:tnLst>
              <p:par>
                <p:cTn presetID="2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5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35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35FC3-86FB-4EB5-A562-756E5ED3C7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636D9-2982-4E12-8E02-CC3B505863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C8A-CD1C-4531-B55B-B098EBC4C9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2EA3-B620-4B2D-9497-88CCF0ECEF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6FB9-5550-4466-93A1-0E6B941D18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36DC-67A2-4D03-9201-4483B61020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C869-7391-4043-83DB-EC6064F0A0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5150-05F7-4130-A675-7418B40231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375B-A432-4654-8DE6-0C40762198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14E7-9086-4078-BD0B-E639D99625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2F76-5118-4670-B498-5003C91DD4E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9869-EB5E-4A49-B695-1788B9F937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9157-0FDF-46D8-A952-B27D903047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DB28-75AB-4656-82C0-35F44720A6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4292600"/>
            <a:ext cx="7340600" cy="1511300"/>
          </a:xfrm>
        </p:spPr>
        <p:txBody>
          <a:bodyPr/>
          <a:lstStyle>
            <a:lvl1pPr algn="r">
              <a:lnSpc>
                <a:spcPct val="75000"/>
              </a:lnSpc>
              <a:defRPr sz="4800"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6C5B37-6D56-4B20-A7AC-D49B6FCBD54D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2" name="Group 234"/>
          <p:cNvGrpSpPr>
            <a:grpSpLocks/>
          </p:cNvGrpSpPr>
          <p:nvPr/>
        </p:nvGrpSpPr>
        <p:grpSpPr bwMode="auto">
          <a:xfrm>
            <a:off x="179388" y="6364288"/>
            <a:ext cx="2520950" cy="288925"/>
            <a:chOff x="2381" y="3702"/>
            <a:chExt cx="1588" cy="182"/>
          </a:xfrm>
        </p:grpSpPr>
        <p:sp>
          <p:nvSpPr>
            <p:cNvPr id="3307" name="WordArt 235"/>
            <p:cNvSpPr>
              <a:spLocks noChangeArrowheads="1" noChangeShapeType="1" noTextEdit="1"/>
            </p:cNvSpPr>
            <p:nvPr userDrawn="1"/>
          </p:nvSpPr>
          <p:spPr bwMode="auto">
            <a:xfrm>
              <a:off x="2381" y="3702"/>
              <a:ext cx="72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78999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78999"/>
                  </a:schemeClr>
                </a:solidFill>
                <a:latin typeface="Impact"/>
              </a:endParaRPr>
            </a:p>
          </p:txBody>
        </p:sp>
        <p:sp>
          <p:nvSpPr>
            <p:cNvPr id="3308" name="WordArt 236"/>
            <p:cNvSpPr>
              <a:spLocks noChangeArrowheads="1" noChangeShapeType="1" noTextEdit="1"/>
            </p:cNvSpPr>
            <p:nvPr userDrawn="1"/>
          </p:nvSpPr>
          <p:spPr bwMode="auto">
            <a:xfrm>
              <a:off x="3061" y="3838"/>
              <a:ext cx="908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78999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78999"/>
                  </a:scheme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309" name="Picture 23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11" name="Picture 239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350" y="0"/>
            <a:ext cx="5708650" cy="4975225"/>
          </a:xfrm>
          <a:prstGeom prst="rect">
            <a:avLst/>
          </a:prstGeom>
          <a:noFill/>
        </p:spPr>
      </p:pic>
      <p:pic>
        <p:nvPicPr>
          <p:cNvPr id="3312" name="Picture 240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738" y="0"/>
            <a:ext cx="5529262" cy="4787900"/>
          </a:xfrm>
          <a:prstGeom prst="rect">
            <a:avLst/>
          </a:prstGeom>
          <a:noFill/>
        </p:spPr>
      </p:pic>
      <p:pic>
        <p:nvPicPr>
          <p:cNvPr id="3313" name="Picture 241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0"/>
            <a:ext cx="5867400" cy="4878388"/>
          </a:xfrm>
          <a:prstGeom prst="rect">
            <a:avLst/>
          </a:prstGeom>
          <a:noFill/>
        </p:spPr>
      </p:pic>
      <p:pic>
        <p:nvPicPr>
          <p:cNvPr id="3316" name="Picture 244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11413" cy="2081213"/>
          </a:xfrm>
          <a:prstGeom prst="rect">
            <a:avLst/>
          </a:prstGeom>
          <a:noFill/>
        </p:spPr>
      </p:pic>
      <p:pic>
        <p:nvPicPr>
          <p:cNvPr id="3317" name="Picture 245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319338" cy="1919288"/>
          </a:xfrm>
          <a:prstGeom prst="rect">
            <a:avLst/>
          </a:prstGeom>
          <a:noFill/>
        </p:spPr>
      </p:pic>
      <p:pic>
        <p:nvPicPr>
          <p:cNvPr id="3318" name="Picture 246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95525" cy="2081213"/>
          </a:xfrm>
          <a:prstGeom prst="rect">
            <a:avLst/>
          </a:prstGeom>
          <a:noFill/>
        </p:spPr>
      </p:pic>
      <p:grpSp>
        <p:nvGrpSpPr>
          <p:cNvPr id="3" name="Group 251"/>
          <p:cNvGrpSpPr>
            <a:grpSpLocks/>
          </p:cNvGrpSpPr>
          <p:nvPr/>
        </p:nvGrpSpPr>
        <p:grpSpPr bwMode="auto">
          <a:xfrm>
            <a:off x="393700" y="620713"/>
            <a:ext cx="1441450" cy="431800"/>
            <a:chOff x="204" y="391"/>
            <a:chExt cx="908" cy="272"/>
          </a:xfrm>
        </p:grpSpPr>
        <p:sp>
          <p:nvSpPr>
            <p:cNvPr id="3321" name="WordArt 249"/>
            <p:cNvSpPr>
              <a:spLocks noChangeArrowheads="1" noChangeShapeType="1" noTextEdit="1"/>
            </p:cNvSpPr>
            <p:nvPr userDrawn="1"/>
          </p:nvSpPr>
          <p:spPr bwMode="auto">
            <a:xfrm>
              <a:off x="204" y="391"/>
              <a:ext cx="72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5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latin typeface="Impact"/>
              </a:endParaRPr>
            </a:p>
          </p:txBody>
        </p:sp>
        <p:sp>
          <p:nvSpPr>
            <p:cNvPr id="3322" name="WordArt 250"/>
            <p:cNvSpPr>
              <a:spLocks noChangeArrowheads="1" noChangeShapeType="1" noTextEdit="1"/>
            </p:cNvSpPr>
            <p:nvPr userDrawn="1"/>
          </p:nvSpPr>
          <p:spPr bwMode="auto">
            <a:xfrm>
              <a:off x="204" y="617"/>
              <a:ext cx="908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5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324" name="Picture 252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8713" y="2424113"/>
            <a:ext cx="5475287" cy="2373312"/>
          </a:xfrm>
          <a:prstGeom prst="rect">
            <a:avLst/>
          </a:prstGeom>
          <a:noFill/>
        </p:spPr>
      </p:pic>
      <p:pic>
        <p:nvPicPr>
          <p:cNvPr id="3325" name="Picture 253" descr="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15913"/>
            <a:ext cx="3276600" cy="1993900"/>
          </a:xfrm>
          <a:prstGeom prst="rect">
            <a:avLst/>
          </a:prstGeom>
          <a:noFill/>
        </p:spPr>
      </p:pic>
      <p:grpSp>
        <p:nvGrpSpPr>
          <p:cNvPr id="4" name="Group 256"/>
          <p:cNvGrpSpPr>
            <a:grpSpLocks/>
          </p:cNvGrpSpPr>
          <p:nvPr/>
        </p:nvGrpSpPr>
        <p:grpSpPr bwMode="auto">
          <a:xfrm>
            <a:off x="3059113" y="2852738"/>
            <a:ext cx="4537075" cy="1025525"/>
            <a:chOff x="521" y="1874"/>
            <a:chExt cx="2858" cy="646"/>
          </a:xfrm>
        </p:grpSpPr>
        <p:pic>
          <p:nvPicPr>
            <p:cNvPr id="3326" name="Picture 254" descr="9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" y="1874"/>
              <a:ext cx="285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27" name="Picture 255" descr="9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" y="1874"/>
              <a:ext cx="285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7687E-6 L -0.29531 -0.23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7610C-3420-4D2F-BAD7-7F69F71D22D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02852-B7AC-432F-8443-849A3EF663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8035D-4E56-49BF-A962-A020D00511E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1E78A-D234-4E12-9B8D-ADA8C41E773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B4447-56CB-4C3D-B725-8C06DA7703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A278C-7F35-4A02-99D0-8704C5EF664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C0F1-515F-4484-87C0-2EB0FDA6A95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856C-5208-4BE4-932C-EFB599932C1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396D0-963B-40C5-AA4E-5A1A9E7DC3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E5C-C058-4755-BE9F-51DB4DF1CCC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3ACF2-4FF3-43C3-8335-63A67D5CEF9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29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29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825C6-1B95-4E3A-AC58-5ED512A3243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7F349-245D-4F78-B5CF-1991F1455C3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08CD0-26C9-4B6A-B863-3F8B2722753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6355-AF28-4937-8C88-C165DED66A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835150" y="1052513"/>
            <a:ext cx="334962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7175" y="1052513"/>
            <a:ext cx="334962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30F41-80C1-48C4-BFF9-66566030EF7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93547-093F-47BF-B405-712B7C3D8A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ADD1F-07FB-4915-96A1-E87037D594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5B286-5CD1-4979-B5FF-7922AF2CD69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4B9C0-001B-4C6D-A7B9-A866E2E0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BEFBE-462A-4CA3-826A-DA02E3F9289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561B5-6EE4-4CFA-A20A-A7B187A68E9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A36F-C1FA-4BC9-8645-3C307E66922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73888" y="0"/>
            <a:ext cx="1712912" cy="6126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835150" y="0"/>
            <a:ext cx="4986338" cy="61261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3F36D-7960-4662-9CCA-1EF72AF8269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AC845-77DD-4931-BC7A-179623FAB5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E894C-76B0-4104-BAF9-98FA3205521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CA2F-3515-49F6-87BD-CAB806B1D27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9B30F-DA83-483A-AF3F-C7DA4220F7D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84D91-64A5-45BE-883C-463EF3D8555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Picture 260" descr="곡선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9575" y="541338"/>
            <a:ext cx="7464425" cy="631666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ko-KR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6586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ko-K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68CC45-5223-4037-B815-C7A320197D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258" name="Rectangle 2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grpSp>
        <p:nvGrpSpPr>
          <p:cNvPr id="1272" name="Group 248"/>
          <p:cNvGrpSpPr>
            <a:grpSpLocks/>
          </p:cNvGrpSpPr>
          <p:nvPr/>
        </p:nvGrpSpPr>
        <p:grpSpPr bwMode="auto">
          <a:xfrm>
            <a:off x="250825" y="6426200"/>
            <a:ext cx="2519363" cy="288925"/>
            <a:chOff x="6827" y="4020"/>
            <a:chExt cx="1587" cy="182"/>
          </a:xfrm>
        </p:grpSpPr>
        <p:sp>
          <p:nvSpPr>
            <p:cNvPr id="1273" name="WordArt 249"/>
            <p:cNvSpPr>
              <a:spLocks noChangeArrowheads="1" noChangeShapeType="1" noTextEdit="1"/>
            </p:cNvSpPr>
            <p:nvPr/>
          </p:nvSpPr>
          <p:spPr bwMode="auto">
            <a:xfrm>
              <a:off x="6827" y="4020"/>
              <a:ext cx="72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latin typeface="Impact"/>
              </a:endParaRPr>
            </a:p>
          </p:txBody>
        </p:sp>
        <p:sp>
          <p:nvSpPr>
            <p:cNvPr id="1274" name="WordArt 250"/>
            <p:cNvSpPr>
              <a:spLocks noChangeArrowheads="1" noChangeShapeType="1" noTextEdit="1"/>
            </p:cNvSpPr>
            <p:nvPr/>
          </p:nvSpPr>
          <p:spPr bwMode="auto">
            <a:xfrm>
              <a:off x="7506" y="4156"/>
              <a:ext cx="908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ko-KR" smtClean="0"/>
          </a:p>
        </p:txBody>
      </p:sp>
      <p:pic>
        <p:nvPicPr>
          <p:cNvPr id="1285" name="Picture 261" descr="나뭇잎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88125" y="0"/>
            <a:ext cx="2555875" cy="1581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" grpId="0"/>
      <p:bldP spid="10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6" name="Picture 310" descr="곡선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9575" y="541338"/>
            <a:ext cx="7464425" cy="6316662"/>
          </a:xfrm>
          <a:prstGeom prst="rect">
            <a:avLst/>
          </a:prstGeom>
          <a:noFill/>
        </p:spPr>
      </p:pic>
      <p:sp>
        <p:nvSpPr>
          <p:cNvPr id="9485" name="Rectangle 26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Click to edit Master text styles</a:t>
            </a:r>
          </a:p>
          <a:p>
            <a:pPr lvl="1"/>
            <a:r>
              <a:rPr lang="ru-RU" altLang="ko-KR" smtClean="0"/>
              <a:t>Second level</a:t>
            </a:r>
          </a:p>
          <a:p>
            <a:pPr lvl="2"/>
            <a:r>
              <a:rPr lang="ru-RU" altLang="ko-KR" smtClean="0"/>
              <a:t>Third level</a:t>
            </a:r>
          </a:p>
          <a:p>
            <a:pPr lvl="3"/>
            <a:r>
              <a:rPr lang="ru-RU" altLang="ko-KR" smtClean="0"/>
              <a:t>Fourth level</a:t>
            </a:r>
          </a:p>
          <a:p>
            <a:pPr lvl="4"/>
            <a:r>
              <a:rPr lang="ru-RU" altLang="ko-KR" smtClean="0"/>
              <a:t>Fifth level</a:t>
            </a:r>
            <a:endParaRPr lang="ko-KR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D0221F-BC2F-4323-877A-70CD99E1F5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9518" name="Group 302"/>
          <p:cNvGrpSpPr>
            <a:grpSpLocks/>
          </p:cNvGrpSpPr>
          <p:nvPr/>
        </p:nvGrpSpPr>
        <p:grpSpPr bwMode="auto">
          <a:xfrm>
            <a:off x="250825" y="6426200"/>
            <a:ext cx="2519363" cy="288925"/>
            <a:chOff x="6827" y="4020"/>
            <a:chExt cx="1587" cy="182"/>
          </a:xfrm>
        </p:grpSpPr>
        <p:sp>
          <p:nvSpPr>
            <p:cNvPr id="9519" name="WordArt 303"/>
            <p:cNvSpPr>
              <a:spLocks noChangeArrowheads="1" noChangeShapeType="1" noTextEdit="1"/>
            </p:cNvSpPr>
            <p:nvPr/>
          </p:nvSpPr>
          <p:spPr bwMode="auto">
            <a:xfrm>
              <a:off x="6827" y="4020"/>
              <a:ext cx="72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latin typeface="Impact"/>
              </a:endParaRPr>
            </a:p>
          </p:txBody>
        </p:sp>
        <p:sp>
          <p:nvSpPr>
            <p:cNvPr id="9520" name="WordArt 304"/>
            <p:cNvSpPr>
              <a:spLocks noChangeArrowheads="1" noChangeShapeType="1" noTextEdit="1"/>
            </p:cNvSpPr>
            <p:nvPr/>
          </p:nvSpPr>
          <p:spPr bwMode="auto">
            <a:xfrm>
              <a:off x="7506" y="4156"/>
              <a:ext cx="908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528" name="Picture 312" descr="나뭇잎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125" y="0"/>
            <a:ext cx="2555875" cy="1581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8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5" grpId="0"/>
      <p:bldP spid="10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50" name="Picture 79" descr="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948" name="Picture 148" descr="곡선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9575" y="541338"/>
            <a:ext cx="7464425" cy="6316662"/>
          </a:xfrm>
          <a:prstGeom prst="rect">
            <a:avLst/>
          </a:prstGeom>
          <a:noFill/>
        </p:spPr>
      </p:pic>
      <p:pic>
        <p:nvPicPr>
          <p:cNvPr id="76949" name="Picture 149" descr="나뭇잎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125" y="0"/>
            <a:ext cx="2555875" cy="1581150"/>
          </a:xfrm>
          <a:prstGeom prst="rect">
            <a:avLst/>
          </a:prstGeom>
          <a:noFill/>
        </p:spPr>
      </p:pic>
      <p:grpSp>
        <p:nvGrpSpPr>
          <p:cNvPr id="76940" name="Group 140"/>
          <p:cNvGrpSpPr>
            <a:grpSpLocks/>
          </p:cNvGrpSpPr>
          <p:nvPr/>
        </p:nvGrpSpPr>
        <p:grpSpPr bwMode="auto">
          <a:xfrm>
            <a:off x="250825" y="6426200"/>
            <a:ext cx="2519363" cy="288925"/>
            <a:chOff x="6827" y="4020"/>
            <a:chExt cx="1587" cy="182"/>
          </a:xfrm>
        </p:grpSpPr>
        <p:sp>
          <p:nvSpPr>
            <p:cNvPr id="76941" name="WordArt 141"/>
            <p:cNvSpPr>
              <a:spLocks noChangeArrowheads="1" noChangeShapeType="1" noTextEdit="1"/>
            </p:cNvSpPr>
            <p:nvPr/>
          </p:nvSpPr>
          <p:spPr bwMode="auto">
            <a:xfrm>
              <a:off x="6827" y="4020"/>
              <a:ext cx="72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latin typeface="Impact"/>
              </a:endParaRPr>
            </a:p>
          </p:txBody>
        </p:sp>
        <p:sp>
          <p:nvSpPr>
            <p:cNvPr id="76942" name="WordArt 142"/>
            <p:cNvSpPr>
              <a:spLocks noChangeArrowheads="1" noChangeShapeType="1" noTextEdit="1"/>
            </p:cNvSpPr>
            <p:nvPr/>
          </p:nvSpPr>
          <p:spPr bwMode="auto">
            <a:xfrm>
              <a:off x="7506" y="4156"/>
              <a:ext cx="908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ko-KR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ko-KR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9D27605-C294-47EE-8DCE-167372FC250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Click to edit Master text styles</a:t>
            </a:r>
          </a:p>
          <a:p>
            <a:pPr lvl="1"/>
            <a:r>
              <a:rPr lang="ru-RU" altLang="ko-KR" smtClean="0"/>
              <a:t>Second level</a:t>
            </a:r>
          </a:p>
          <a:p>
            <a:pPr lvl="2"/>
            <a:r>
              <a:rPr lang="ru-RU" altLang="ko-KR" smtClean="0"/>
              <a:t>Third level</a:t>
            </a:r>
          </a:p>
          <a:p>
            <a:pPr lvl="3"/>
            <a:r>
              <a:rPr lang="ru-RU" altLang="ko-KR" smtClean="0"/>
              <a:t>Fourth level</a:t>
            </a:r>
          </a:p>
          <a:p>
            <a:pPr lvl="4"/>
            <a:r>
              <a:rPr lang="ru-RU" altLang="ko-KR" smtClean="0"/>
              <a:t>Fifth level</a:t>
            </a:r>
            <a:endParaRPr lang="ko-KR" altLang="ko-KR" smtClean="0"/>
          </a:p>
        </p:txBody>
      </p:sp>
      <p:sp>
        <p:nvSpPr>
          <p:cNvPr id="76927" name="Rectangle 1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59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59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59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59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5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927" grpId="0"/>
    </p:bld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26" name="Picture 30" descr="곡선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31775" y="188913"/>
            <a:ext cx="4659313" cy="4895850"/>
          </a:xfrm>
          <a:prstGeom prst="rect">
            <a:avLst/>
          </a:prstGeom>
          <a:noFill/>
        </p:spPr>
      </p:pic>
      <p:pic>
        <p:nvPicPr>
          <p:cNvPr id="106527" name="Picture 31" descr="원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96875" y="4076700"/>
            <a:ext cx="2584450" cy="2584450"/>
          </a:xfrm>
          <a:prstGeom prst="rect">
            <a:avLst/>
          </a:prstGeom>
          <a:noFill/>
        </p:spPr>
      </p:pic>
      <p:pic>
        <p:nvPicPr>
          <p:cNvPr id="106528" name="Picture 32" descr="원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613" y="2276475"/>
            <a:ext cx="1774825" cy="1774825"/>
          </a:xfrm>
          <a:prstGeom prst="rect">
            <a:avLst/>
          </a:prstGeom>
          <a:noFill/>
        </p:spPr>
      </p:pic>
      <p:pic>
        <p:nvPicPr>
          <p:cNvPr id="106524" name="Picture 28" descr="꽃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77800" y="3357563"/>
            <a:ext cx="3670300" cy="2776537"/>
          </a:xfrm>
          <a:prstGeom prst="rect">
            <a:avLst/>
          </a:prstGeom>
          <a:noFill/>
        </p:spPr>
      </p:pic>
      <p:pic>
        <p:nvPicPr>
          <p:cNvPr id="106520" name="Picture 24" descr="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17613" y="-15875"/>
            <a:ext cx="7926387" cy="6873875"/>
          </a:xfrm>
          <a:prstGeom prst="rect">
            <a:avLst/>
          </a:prstGeom>
          <a:noFill/>
        </p:spPr>
      </p:pic>
      <p:sp>
        <p:nvSpPr>
          <p:cNvPr id="1065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65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182B64-B6A0-450C-AA13-CC954623DEE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1052513"/>
            <a:ext cx="68516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Click to edit Master text styles</a:t>
            </a:r>
          </a:p>
          <a:p>
            <a:pPr lvl="1"/>
            <a:r>
              <a:rPr lang="ru-RU" altLang="ko-KR" smtClean="0"/>
              <a:t>Second level</a:t>
            </a:r>
          </a:p>
          <a:p>
            <a:pPr lvl="2"/>
            <a:r>
              <a:rPr lang="ru-RU" altLang="ko-KR" smtClean="0"/>
              <a:t>Third level</a:t>
            </a:r>
          </a:p>
          <a:p>
            <a:pPr lvl="3"/>
            <a:r>
              <a:rPr lang="ru-RU" altLang="ko-KR" smtClean="0"/>
              <a:t>Fourth level</a:t>
            </a:r>
          </a:p>
          <a:p>
            <a:pPr lvl="4"/>
            <a:r>
              <a:rPr lang="ru-RU" altLang="ko-KR" smtClean="0"/>
              <a:t>Fifth level</a:t>
            </a:r>
            <a:endParaRPr lang="ko-KR" altLang="ko-KR" smtClean="0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0"/>
            <a:ext cx="685165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506" grpId="0"/>
    </p:bld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6600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../&#45432;&#51064;_~1.JP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50668;&#51452;&#52384;\Desktop\ppt\&#50500;&#47532;&#46993;1.wm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50668;&#51452;&#52384;\Desktop\ppt\&#50500;&#47532;&#46993;2.wm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50668;&#51452;&#52384;\Desktop\ppt\95&#49464;_&#54980;&#54924;-2.av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Rectangle 6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 윤명조450" pitchFamily="18" charset="-127"/>
                <a:ea typeface=" 윤명조450" pitchFamily="18" charset="-127"/>
              </a:rPr>
              <a:t>현대사회의 </a:t>
            </a:r>
            <a:r>
              <a:rPr lang="en-US" altLang="ko-KR" dirty="0" smtClean="0">
                <a:latin typeface=" 윤명조450" pitchFamily="18" charset="-127"/>
                <a:ea typeface=" 윤명조450" pitchFamily="18" charset="-127"/>
              </a:rPr>
              <a:t> </a:t>
            </a:r>
            <a:br>
              <a:rPr lang="en-US" altLang="ko-KR" dirty="0" smtClean="0">
                <a:latin typeface=" 윤명조450" pitchFamily="18" charset="-127"/>
                <a:ea typeface=" 윤명조450" pitchFamily="18" charset="-127"/>
              </a:rPr>
            </a:br>
            <a:r>
              <a:rPr lang="ko-KR" altLang="en-US" dirty="0" smtClean="0">
                <a:solidFill>
                  <a:srgbClr val="CC0000"/>
                </a:solidFill>
                <a:latin typeface=" 윤명조450" pitchFamily="18" charset="-127"/>
                <a:ea typeface=" 윤명조450" pitchFamily="18" charset="-127"/>
              </a:rPr>
              <a:t>새로운 노인의 이해</a:t>
            </a:r>
            <a:endParaRPr lang="en-US" altLang="ko-KR" dirty="0">
              <a:solidFill>
                <a:srgbClr val="CC0000"/>
              </a:solidFill>
              <a:latin typeface=" 윤명조450" pitchFamily="18" charset="-127"/>
              <a:ea typeface=" 윤명조450" pitchFamily="18" charset="-127"/>
            </a:endParaRPr>
          </a:p>
        </p:txBody>
      </p:sp>
      <p:sp>
        <p:nvSpPr>
          <p:cNvPr id="2115" name="Rectangle 67"/>
          <p:cNvSpPr>
            <a:spLocks noGrp="1" noChangeArrowheads="1"/>
          </p:cNvSpPr>
          <p:nvPr>
            <p:ph type="subTitle" idx="1"/>
          </p:nvPr>
        </p:nvSpPr>
        <p:spPr>
          <a:xfrm>
            <a:off x="5796136" y="3429000"/>
            <a:ext cx="3347864" cy="648072"/>
          </a:xfrm>
        </p:spPr>
        <p:txBody>
          <a:bodyPr/>
          <a:lstStyle/>
          <a:p>
            <a:r>
              <a:rPr lang="ko-KR" altLang="en-US" sz="4000" dirty="0" smtClean="0">
                <a:ea typeface="(한)표구체" pitchFamily="18" charset="-127"/>
              </a:rPr>
              <a:t>한효섭</a:t>
            </a:r>
            <a:endParaRPr lang="en-US" altLang="ko-KR" sz="4000" dirty="0" smtClean="0">
              <a:ea typeface="(한)표구체" pitchFamily="18" charset="-127"/>
            </a:endParaRPr>
          </a:p>
          <a:p>
            <a:r>
              <a:rPr lang="ko-KR" altLang="en-US" sz="4000" dirty="0" err="1" smtClean="0">
                <a:ea typeface="(한)표구체" pitchFamily="18" charset="-127"/>
              </a:rPr>
              <a:t>여지백</a:t>
            </a:r>
            <a:endParaRPr lang="ko-KR" altLang="en-US" sz="4000" dirty="0" smtClean="0">
              <a:ea typeface="(한)표구체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3. </a:t>
            </a:r>
            <a:r>
              <a:rPr lang="ko-KR" altLang="en-US" sz="4800" i="0" dirty="0" smtClean="0">
                <a:ea typeface="Asia동화B" pitchFamily="18" charset="-127"/>
              </a:rPr>
              <a:t>노인의 정의 </a:t>
            </a:r>
            <a:r>
              <a:rPr lang="en-US" altLang="ko-KR" sz="4800" i="0" dirty="0" smtClean="0">
                <a:ea typeface="Asia동화B" pitchFamily="18" charset="-127"/>
              </a:rPr>
              <a:t>–(1)</a:t>
            </a:r>
            <a:endParaRPr lang="en-US" altLang="ko-KR" sz="4800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9531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None/>
            </a:pP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1)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복지적 행위로써 노인의 정의</a:t>
            </a:r>
            <a:endParaRPr lang="en-US" altLang="ko-KR" sz="3600" dirty="0" smtClean="0">
              <a:latin typeface="-고구려M" pitchFamily="18" charset="-127"/>
              <a:ea typeface="-고구려M" pitchFamily="18" charset="-127"/>
            </a:endParaRPr>
          </a:p>
          <a:p>
            <a:pPr marL="742950" indent="-742950">
              <a:lnSpc>
                <a:spcPct val="150000"/>
              </a:lnSpc>
              <a:buNone/>
            </a:pP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2)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교육적 행위로써 노인의 정의</a:t>
            </a:r>
            <a:endParaRPr lang="en-US" altLang="ko-KR" sz="3600" dirty="0" smtClean="0">
              <a:latin typeface="-고구려M" pitchFamily="18" charset="-127"/>
              <a:ea typeface="-고구려M" pitchFamily="18" charset="-127"/>
            </a:endParaRPr>
          </a:p>
          <a:p>
            <a:pPr marL="742950" indent="-742950">
              <a:lnSpc>
                <a:spcPct val="150000"/>
              </a:lnSpc>
              <a:buNone/>
            </a:pP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3)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자각적 노인의 정의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4)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사회적인 노인의 정의</a:t>
            </a:r>
            <a:endParaRPr lang="en-US" altLang="ko-KR" sz="3600" dirty="0" smtClean="0">
              <a:latin typeface="-고구려M" pitchFamily="18" charset="-127"/>
              <a:ea typeface="-고구려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323528" y="2492896"/>
            <a:ext cx="3312368" cy="4077072"/>
            <a:chOff x="1723" y="890"/>
            <a:chExt cx="2336" cy="3266"/>
          </a:xfrm>
        </p:grpSpPr>
        <p:sp>
          <p:nvSpPr>
            <p:cNvPr id="55444" name="Line 148"/>
            <p:cNvSpPr>
              <a:spLocks noChangeShapeType="1"/>
            </p:cNvSpPr>
            <p:nvPr/>
          </p:nvSpPr>
          <p:spPr bwMode="auto">
            <a:xfrm>
              <a:off x="3424" y="1820"/>
              <a:ext cx="1" cy="385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445" name="Line 149"/>
            <p:cNvSpPr>
              <a:spLocks noChangeShapeType="1"/>
            </p:cNvSpPr>
            <p:nvPr/>
          </p:nvSpPr>
          <p:spPr bwMode="auto">
            <a:xfrm>
              <a:off x="2358" y="1820"/>
              <a:ext cx="1" cy="385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451" name="AutoShape 155"/>
            <p:cNvSpPr>
              <a:spLocks noChangeArrowheads="1"/>
            </p:cNvSpPr>
            <p:nvPr/>
          </p:nvSpPr>
          <p:spPr bwMode="auto">
            <a:xfrm>
              <a:off x="1723" y="168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2" name="AutoShape 156"/>
            <p:cNvSpPr>
              <a:spLocks noChangeArrowheads="1"/>
            </p:cNvSpPr>
            <p:nvPr/>
          </p:nvSpPr>
          <p:spPr bwMode="auto">
            <a:xfrm>
              <a:off x="1882" y="890"/>
              <a:ext cx="952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D8ECEB">
                    <a:gamma/>
                    <a:tint val="0"/>
                    <a:invGamma/>
                  </a:srgbClr>
                </a:gs>
                <a:gs pos="100000">
                  <a:srgbClr val="D8EC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3" name="AutoShape 157"/>
            <p:cNvSpPr>
              <a:spLocks noChangeArrowheads="1"/>
            </p:cNvSpPr>
            <p:nvPr/>
          </p:nvSpPr>
          <p:spPr bwMode="auto">
            <a:xfrm>
              <a:off x="1927" y="935"/>
              <a:ext cx="862" cy="544"/>
            </a:xfrm>
            <a:prstGeom prst="roundRect">
              <a:avLst>
                <a:gd name="adj" fmla="val 15806"/>
              </a:avLst>
            </a:prstGeom>
            <a:gradFill rotWithShape="1">
              <a:gsLst>
                <a:gs pos="0">
                  <a:srgbClr val="38C8C5">
                    <a:gamma/>
                    <a:shade val="46275"/>
                    <a:invGamma/>
                  </a:srgbClr>
                </a:gs>
                <a:gs pos="100000">
                  <a:srgbClr val="38C8C5">
                    <a:alpha val="64999"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4" name="AutoShape 158"/>
            <p:cNvSpPr>
              <a:spLocks noChangeArrowheads="1"/>
            </p:cNvSpPr>
            <p:nvPr/>
          </p:nvSpPr>
          <p:spPr bwMode="auto">
            <a:xfrm>
              <a:off x="2789" y="168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5" name="AutoShape 159"/>
            <p:cNvSpPr>
              <a:spLocks noChangeArrowheads="1"/>
            </p:cNvSpPr>
            <p:nvPr/>
          </p:nvSpPr>
          <p:spPr bwMode="auto">
            <a:xfrm>
              <a:off x="2948" y="890"/>
              <a:ext cx="952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D8ECEB">
                    <a:gamma/>
                    <a:tint val="0"/>
                    <a:invGamma/>
                  </a:srgbClr>
                </a:gs>
                <a:gs pos="100000">
                  <a:srgbClr val="D8EC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6" name="AutoShape 160"/>
            <p:cNvSpPr>
              <a:spLocks noChangeArrowheads="1"/>
            </p:cNvSpPr>
            <p:nvPr/>
          </p:nvSpPr>
          <p:spPr bwMode="auto">
            <a:xfrm>
              <a:off x="2993" y="935"/>
              <a:ext cx="862" cy="544"/>
            </a:xfrm>
            <a:prstGeom prst="roundRect">
              <a:avLst>
                <a:gd name="adj" fmla="val 15806"/>
              </a:avLst>
            </a:prstGeom>
            <a:gradFill rotWithShape="1">
              <a:gsLst>
                <a:gs pos="0">
                  <a:srgbClr val="38C8C5">
                    <a:gamma/>
                    <a:shade val="46275"/>
                    <a:invGamma/>
                  </a:srgbClr>
                </a:gs>
                <a:gs pos="100000">
                  <a:srgbClr val="38C8C5">
                    <a:alpha val="64999"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67"/>
            <p:cNvGrpSpPr>
              <a:grpSpLocks/>
            </p:cNvGrpSpPr>
            <p:nvPr/>
          </p:nvGrpSpPr>
          <p:grpSpPr bwMode="auto">
            <a:xfrm>
              <a:off x="2018" y="1071"/>
              <a:ext cx="728" cy="318"/>
              <a:chOff x="2560" y="618"/>
              <a:chExt cx="728" cy="318"/>
            </a:xfrm>
          </p:grpSpPr>
          <p:sp>
            <p:nvSpPr>
              <p:cNvPr id="55464" name="WordArt 1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53" y="618"/>
                <a:ext cx="544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1400" kern="10" spc="-7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  <a:ea typeface="Asia로미오B" pitchFamily="18" charset="-127"/>
                  </a:rPr>
                  <a:t>연소노인</a:t>
                </a:r>
                <a:endParaRPr lang="ko-KR" altLang="en-US" sz="1400" kern="10" spc="-7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endParaRPr>
              </a:p>
            </p:txBody>
          </p:sp>
          <p:sp>
            <p:nvSpPr>
              <p:cNvPr id="55465" name="WordArt 16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60" y="799"/>
                <a:ext cx="728" cy="13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800" b="1" kern="10" spc="-4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Young-old</a:t>
                </a:r>
                <a:endParaRPr lang="ko-KR" altLang="en-US" sz="800" b="1" kern="10" spc="-4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" name="Group 170"/>
            <p:cNvGrpSpPr>
              <a:grpSpLocks/>
            </p:cNvGrpSpPr>
            <p:nvPr/>
          </p:nvGrpSpPr>
          <p:grpSpPr bwMode="auto">
            <a:xfrm>
              <a:off x="3061" y="1071"/>
              <a:ext cx="728" cy="318"/>
              <a:chOff x="2560" y="618"/>
              <a:chExt cx="728" cy="318"/>
            </a:xfrm>
          </p:grpSpPr>
          <p:sp>
            <p:nvSpPr>
              <p:cNvPr id="55467" name="WordArt 17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53" y="618"/>
                <a:ext cx="544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1400" kern="10" spc="-7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  <a:ea typeface="Asia로미오B" pitchFamily="18" charset="-127"/>
                  </a:rPr>
                  <a:t>고령노</a:t>
                </a:r>
                <a:r>
                  <a:rPr lang="ko-KR" altLang="en-US" sz="1400" kern="10" spc="-70" dirty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  <a:ea typeface="Asia로미오B" pitchFamily="18" charset="-127"/>
                  </a:rPr>
                  <a:t>인</a:t>
                </a:r>
              </a:p>
            </p:txBody>
          </p:sp>
          <p:sp>
            <p:nvSpPr>
              <p:cNvPr id="55468" name="WordArt 1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60" y="799"/>
                <a:ext cx="728" cy="13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800" b="1" kern="10" spc="-4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Old-old</a:t>
                </a:r>
                <a:endParaRPr lang="ko-KR" altLang="en-US" sz="800" b="1" kern="10" spc="-4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5473" name="WordArt 177"/>
            <p:cNvSpPr>
              <a:spLocks noChangeArrowheads="1" noChangeShapeType="1" noTextEdit="1"/>
            </p:cNvSpPr>
            <p:nvPr/>
          </p:nvSpPr>
          <p:spPr bwMode="auto">
            <a:xfrm>
              <a:off x="2064" y="1570"/>
              <a:ext cx="634" cy="1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55-74</a:t>
              </a:r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55474" name="WordArt 178"/>
            <p:cNvSpPr>
              <a:spLocks noChangeArrowheads="1" noChangeShapeType="1" noTextEdit="1"/>
            </p:cNvSpPr>
            <p:nvPr/>
          </p:nvSpPr>
          <p:spPr bwMode="auto">
            <a:xfrm>
              <a:off x="3107" y="1570"/>
              <a:ext cx="634" cy="1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75</a:t>
              </a:r>
              <a:r>
                <a:rPr lang="ko-KR" altLang="en-US" sz="1400" kern="10" spc="-70" dirty="0" err="1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세이상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grpSp>
          <p:nvGrpSpPr>
            <p:cNvPr id="7" name="Group 180"/>
            <p:cNvGrpSpPr>
              <a:grpSpLocks/>
            </p:cNvGrpSpPr>
            <p:nvPr/>
          </p:nvGrpSpPr>
          <p:grpSpPr bwMode="auto">
            <a:xfrm>
              <a:off x="2001" y="2116"/>
              <a:ext cx="1775" cy="2040"/>
              <a:chOff x="2001" y="2116"/>
              <a:chExt cx="1775" cy="2040"/>
            </a:xfrm>
          </p:grpSpPr>
          <p:sp>
            <p:nvSpPr>
              <p:cNvPr id="55477" name="Oval 181"/>
              <p:cNvSpPr>
                <a:spLocks noChangeArrowheads="1"/>
              </p:cNvSpPr>
              <p:nvPr/>
            </p:nvSpPr>
            <p:spPr bwMode="auto">
              <a:xfrm>
                <a:off x="2001" y="2116"/>
                <a:ext cx="1758" cy="1758"/>
              </a:xfrm>
              <a:prstGeom prst="ellipse">
                <a:avLst/>
              </a:prstGeom>
              <a:gradFill rotWithShape="1">
                <a:gsLst>
                  <a:gs pos="0">
                    <a:srgbClr val="2C5F76"/>
                  </a:gs>
                  <a:gs pos="100000">
                    <a:srgbClr val="2C5F76">
                      <a:gamma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8" name="Group 182"/>
              <p:cNvGrpSpPr>
                <a:grpSpLocks/>
              </p:cNvGrpSpPr>
              <p:nvPr/>
            </p:nvGrpSpPr>
            <p:grpSpPr bwMode="auto">
              <a:xfrm>
                <a:off x="2018" y="2116"/>
                <a:ext cx="1758" cy="2040"/>
                <a:chOff x="2177" y="1638"/>
                <a:chExt cx="1406" cy="1633"/>
              </a:xfrm>
            </p:grpSpPr>
            <p:sp>
              <p:nvSpPr>
                <p:cNvPr id="55479" name="Oval 183"/>
                <p:cNvSpPr>
                  <a:spLocks noChangeArrowheads="1"/>
                </p:cNvSpPr>
                <p:nvPr/>
              </p:nvSpPr>
              <p:spPr bwMode="auto">
                <a:xfrm>
                  <a:off x="2660" y="1659"/>
                  <a:ext cx="372" cy="3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ko-KR" altLang="ko-KR"/>
                </a:p>
              </p:txBody>
            </p:sp>
            <p:sp>
              <p:nvSpPr>
                <p:cNvPr id="55480" name="Oval 184"/>
                <p:cNvSpPr>
                  <a:spLocks noChangeArrowheads="1"/>
                </p:cNvSpPr>
                <p:nvPr/>
              </p:nvSpPr>
              <p:spPr bwMode="auto">
                <a:xfrm>
                  <a:off x="2189" y="2814"/>
                  <a:ext cx="1369" cy="4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pic>
              <p:nvPicPr>
                <p:cNvPr id="55481" name="Picture 185" descr="그림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177" y="1638"/>
                  <a:ext cx="1406" cy="140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5483" name="WordArt 18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35" y="2750"/>
                <a:ext cx="1089" cy="40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1400" kern="10" spc="-70" dirty="0" err="1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-고딩M" pitchFamily="18" charset="-127"/>
                    <a:ea typeface="Asia로미오B" pitchFamily="18" charset="-127"/>
                  </a:rPr>
                  <a:t>뉴칼톤</a:t>
                </a:r>
                <a:endParaRPr lang="ko-KR" altLang="en-US" sz="1400" kern="10" spc="-7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-고딩M" pitchFamily="18" charset="-127"/>
                  <a:ea typeface="Asia로미오B" pitchFamily="18" charset="-127"/>
                </a:endParaRPr>
              </a:p>
            </p:txBody>
          </p:sp>
        </p:grpSp>
      </p:grpSp>
      <p:sp>
        <p:nvSpPr>
          <p:cNvPr id="27" name="Rectangle 146"/>
          <p:cNvSpPr txBox="1">
            <a:spLocks noChangeArrowheads="1"/>
          </p:cNvSpPr>
          <p:nvPr/>
        </p:nvSpPr>
        <p:spPr bwMode="auto">
          <a:xfrm>
            <a:off x="467544" y="764704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4400" dirty="0" smtClean="0">
                <a:latin typeface="-고구려M" pitchFamily="18" charset="-127"/>
                <a:ea typeface="-고구려M" pitchFamily="18" charset="-127"/>
              </a:rPr>
              <a:t>5) </a:t>
            </a:r>
            <a:r>
              <a:rPr lang="ko-KR" altLang="en-US" sz="4400" dirty="0" smtClean="0">
                <a:latin typeface="-고구려M" pitchFamily="18" charset="-127"/>
                <a:ea typeface="-고구려M" pitchFamily="18" charset="-127"/>
              </a:rPr>
              <a:t>연령적 노인의 정의</a:t>
            </a:r>
            <a:r>
              <a:rPr lang="en-US" altLang="ko-KR" sz="4400" dirty="0" smtClean="0">
                <a:latin typeface="-고구려M" pitchFamily="18" charset="-127"/>
                <a:ea typeface="-고구려M" pitchFamily="18" charset="-127"/>
              </a:rPr>
              <a:t>-(1)</a:t>
            </a:r>
          </a:p>
        </p:txBody>
      </p:sp>
      <p:sp>
        <p:nvSpPr>
          <p:cNvPr id="30" name="Rectangle 146"/>
          <p:cNvSpPr txBox="1">
            <a:spLocks noChangeArrowheads="1"/>
          </p:cNvSpPr>
          <p:nvPr/>
        </p:nvSpPr>
        <p:spPr bwMode="auto">
          <a:xfrm>
            <a:off x="395536" y="1556792"/>
            <a:ext cx="316835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(한)초롱체B" pitchFamily="18" charset="-127"/>
                <a:cs typeface="+mj-cs"/>
              </a:rPr>
              <a:t>(1)</a:t>
            </a:r>
            <a:r>
              <a:rPr lang="ko-KR" altLang="en-US" sz="3000" b="1" kern="0" dirty="0" err="1" smtClean="0">
                <a:solidFill>
                  <a:srgbClr val="006600"/>
                </a:solidFill>
                <a:latin typeface="+mj-lt"/>
                <a:ea typeface="(한)초롱체B" pitchFamily="18" charset="-127"/>
                <a:cs typeface="+mj-cs"/>
              </a:rPr>
              <a:t>뉴칼톤</a:t>
            </a:r>
            <a:r>
              <a:rPr lang="ko-KR" altLang="en-US" sz="3000" b="1" kern="0" dirty="0" smtClean="0">
                <a:solidFill>
                  <a:srgbClr val="006600"/>
                </a:solidFill>
                <a:latin typeface="+mj-lt"/>
                <a:ea typeface="(한)초롱체B" pitchFamily="18" charset="-127"/>
                <a:cs typeface="+mj-cs"/>
              </a:rPr>
              <a:t> 교수</a:t>
            </a:r>
            <a:endParaRPr kumimoji="1" lang="en-US" altLang="ko-KR" sz="30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(한)초롱체B" pitchFamily="18" charset="-127"/>
              <a:cs typeface="+mj-cs"/>
            </a:endParaRPr>
          </a:p>
        </p:txBody>
      </p:sp>
      <p:sp>
        <p:nvSpPr>
          <p:cNvPr id="31" name="Rectangle 146"/>
          <p:cNvSpPr txBox="1">
            <a:spLocks noChangeArrowheads="1"/>
          </p:cNvSpPr>
          <p:nvPr/>
        </p:nvSpPr>
        <p:spPr bwMode="auto">
          <a:xfrm>
            <a:off x="4860032" y="1556792"/>
            <a:ext cx="316835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(한)초롱체B" pitchFamily="18" charset="-127"/>
                <a:cs typeface="+mj-cs"/>
              </a:rPr>
              <a:t>(2)</a:t>
            </a:r>
            <a:r>
              <a:rPr kumimoji="1" lang="ko-KR" alt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(한)초롱체B" pitchFamily="18" charset="-127"/>
                <a:cs typeface="+mj-cs"/>
              </a:rPr>
              <a:t>브로디</a:t>
            </a:r>
            <a:r>
              <a:rPr lang="ko-KR" altLang="en-US" sz="3000" b="1" kern="0" dirty="0" smtClean="0">
                <a:solidFill>
                  <a:srgbClr val="006600"/>
                </a:solidFill>
                <a:latin typeface="+mj-lt"/>
                <a:ea typeface="(한)초롱체B" pitchFamily="18" charset="-127"/>
                <a:cs typeface="+mj-cs"/>
              </a:rPr>
              <a:t> 교수</a:t>
            </a:r>
            <a:endParaRPr kumimoji="1" lang="en-US" altLang="ko-KR" sz="30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(한)초롱체B" pitchFamily="18" charset="-127"/>
              <a:cs typeface="+mj-cs"/>
            </a:endParaRPr>
          </a:p>
        </p:txBody>
      </p:sp>
      <p:grpSp>
        <p:nvGrpSpPr>
          <p:cNvPr id="32" name="Group 147"/>
          <p:cNvGrpSpPr>
            <a:grpSpLocks/>
          </p:cNvGrpSpPr>
          <p:nvPr/>
        </p:nvGrpSpPr>
        <p:grpSpPr bwMode="auto">
          <a:xfrm>
            <a:off x="3635896" y="2348880"/>
            <a:ext cx="5256584" cy="4248472"/>
            <a:chOff x="657" y="754"/>
            <a:chExt cx="4468" cy="3402"/>
          </a:xfrm>
        </p:grpSpPr>
        <p:sp>
          <p:nvSpPr>
            <p:cNvPr id="33" name="Line 149"/>
            <p:cNvSpPr>
              <a:spLocks noChangeShapeType="1"/>
            </p:cNvSpPr>
            <p:nvPr/>
          </p:nvSpPr>
          <p:spPr bwMode="auto">
            <a:xfrm>
              <a:off x="2880" y="1684"/>
              <a:ext cx="1" cy="385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150"/>
            <p:cNvSpPr>
              <a:spLocks/>
            </p:cNvSpPr>
            <p:nvPr/>
          </p:nvSpPr>
          <p:spPr bwMode="auto">
            <a:xfrm flipH="1">
              <a:off x="3901" y="1820"/>
              <a:ext cx="589" cy="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53"/>
                </a:cxn>
                <a:cxn ang="0">
                  <a:pos x="635" y="953"/>
                </a:cxn>
              </a:cxnLst>
              <a:rect l="0" t="0" r="r" b="b"/>
              <a:pathLst>
                <a:path w="635" h="953">
                  <a:moveTo>
                    <a:pt x="0" y="0"/>
                  </a:moveTo>
                  <a:lnTo>
                    <a:pt x="0" y="953"/>
                  </a:lnTo>
                  <a:lnTo>
                    <a:pt x="635" y="953"/>
                  </a:lnTo>
                </a:path>
              </a:pathLst>
            </a:custGeom>
            <a:ln>
              <a:headEnd/>
              <a:tailEnd type="triangl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151"/>
            <p:cNvSpPr>
              <a:spLocks/>
            </p:cNvSpPr>
            <p:nvPr/>
          </p:nvSpPr>
          <p:spPr bwMode="auto">
            <a:xfrm>
              <a:off x="1292" y="1820"/>
              <a:ext cx="567" cy="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53"/>
                </a:cxn>
                <a:cxn ang="0">
                  <a:pos x="635" y="953"/>
                </a:cxn>
              </a:cxnLst>
              <a:rect l="0" t="0" r="r" b="b"/>
              <a:pathLst>
                <a:path w="635" h="953">
                  <a:moveTo>
                    <a:pt x="0" y="0"/>
                  </a:moveTo>
                  <a:lnTo>
                    <a:pt x="0" y="953"/>
                  </a:lnTo>
                  <a:lnTo>
                    <a:pt x="635" y="953"/>
                  </a:lnTo>
                </a:path>
              </a:pathLst>
            </a:custGeom>
            <a:ln>
              <a:headEnd/>
              <a:tailEnd type="triangl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6" name="AutoShape 152"/>
            <p:cNvSpPr>
              <a:spLocks noChangeArrowheads="1"/>
            </p:cNvSpPr>
            <p:nvPr/>
          </p:nvSpPr>
          <p:spPr bwMode="auto">
            <a:xfrm>
              <a:off x="657" y="168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" name="AutoShape 153"/>
            <p:cNvSpPr>
              <a:spLocks noChangeArrowheads="1"/>
            </p:cNvSpPr>
            <p:nvPr/>
          </p:nvSpPr>
          <p:spPr bwMode="auto">
            <a:xfrm>
              <a:off x="816" y="890"/>
              <a:ext cx="952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D8ECEB">
                    <a:gamma/>
                    <a:tint val="0"/>
                    <a:invGamma/>
                  </a:srgbClr>
                </a:gs>
                <a:gs pos="100000">
                  <a:srgbClr val="D8EC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" name="AutoShape 154"/>
            <p:cNvSpPr>
              <a:spLocks noChangeArrowheads="1"/>
            </p:cNvSpPr>
            <p:nvPr/>
          </p:nvSpPr>
          <p:spPr bwMode="auto">
            <a:xfrm>
              <a:off x="861" y="935"/>
              <a:ext cx="862" cy="544"/>
            </a:xfrm>
            <a:prstGeom prst="roundRect">
              <a:avLst>
                <a:gd name="adj" fmla="val 15806"/>
              </a:avLst>
            </a:prstGeom>
            <a:gradFill rotWithShape="1">
              <a:gsLst>
                <a:gs pos="0">
                  <a:srgbClr val="38C8C5">
                    <a:gamma/>
                    <a:shade val="46275"/>
                    <a:invGamma/>
                  </a:srgbClr>
                </a:gs>
                <a:gs pos="100000">
                  <a:srgbClr val="38C8C5">
                    <a:alpha val="64999"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ea typeface="Asia로미오B" pitchFamily="18" charset="-127"/>
              </a:endParaRPr>
            </a:p>
          </p:txBody>
        </p:sp>
        <p:sp>
          <p:nvSpPr>
            <p:cNvPr id="39" name="AutoShape 155"/>
            <p:cNvSpPr>
              <a:spLocks noChangeArrowheads="1"/>
            </p:cNvSpPr>
            <p:nvPr/>
          </p:nvSpPr>
          <p:spPr bwMode="auto">
            <a:xfrm>
              <a:off x="2245" y="1547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" name="AutoShape 156"/>
            <p:cNvSpPr>
              <a:spLocks noChangeArrowheads="1"/>
            </p:cNvSpPr>
            <p:nvPr/>
          </p:nvSpPr>
          <p:spPr bwMode="auto">
            <a:xfrm>
              <a:off x="2404" y="754"/>
              <a:ext cx="952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D8ECEB">
                    <a:gamma/>
                    <a:tint val="0"/>
                    <a:invGamma/>
                  </a:srgbClr>
                </a:gs>
                <a:gs pos="100000">
                  <a:srgbClr val="D8EC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" name="AutoShape 157"/>
            <p:cNvSpPr>
              <a:spLocks noChangeArrowheads="1"/>
            </p:cNvSpPr>
            <p:nvPr/>
          </p:nvSpPr>
          <p:spPr bwMode="auto">
            <a:xfrm>
              <a:off x="2449" y="799"/>
              <a:ext cx="862" cy="544"/>
            </a:xfrm>
            <a:prstGeom prst="roundRect">
              <a:avLst>
                <a:gd name="adj" fmla="val 15806"/>
              </a:avLst>
            </a:prstGeom>
            <a:gradFill rotWithShape="1">
              <a:gsLst>
                <a:gs pos="0">
                  <a:srgbClr val="38C8C5">
                    <a:gamma/>
                    <a:shade val="46275"/>
                    <a:invGamma/>
                  </a:srgbClr>
                </a:gs>
                <a:gs pos="100000">
                  <a:srgbClr val="38C8C5">
                    <a:alpha val="64999"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AutoShape 161"/>
            <p:cNvSpPr>
              <a:spLocks noChangeArrowheads="1"/>
            </p:cNvSpPr>
            <p:nvPr/>
          </p:nvSpPr>
          <p:spPr bwMode="auto">
            <a:xfrm>
              <a:off x="3855" y="168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AutoShape 162"/>
            <p:cNvSpPr>
              <a:spLocks noChangeArrowheads="1"/>
            </p:cNvSpPr>
            <p:nvPr/>
          </p:nvSpPr>
          <p:spPr bwMode="auto">
            <a:xfrm>
              <a:off x="4014" y="890"/>
              <a:ext cx="952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D8ECEB">
                    <a:gamma/>
                    <a:tint val="0"/>
                    <a:invGamma/>
                  </a:srgbClr>
                </a:gs>
                <a:gs pos="100000">
                  <a:srgbClr val="D8EC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AutoShape 163"/>
            <p:cNvSpPr>
              <a:spLocks noChangeArrowheads="1"/>
            </p:cNvSpPr>
            <p:nvPr/>
          </p:nvSpPr>
          <p:spPr bwMode="auto">
            <a:xfrm>
              <a:off x="4059" y="935"/>
              <a:ext cx="862" cy="544"/>
            </a:xfrm>
            <a:prstGeom prst="roundRect">
              <a:avLst>
                <a:gd name="adj" fmla="val 15806"/>
              </a:avLst>
            </a:prstGeom>
            <a:gradFill rotWithShape="1">
              <a:gsLst>
                <a:gs pos="0">
                  <a:srgbClr val="38C8C5">
                    <a:gamma/>
                    <a:shade val="46275"/>
                    <a:invGamma/>
                  </a:srgbClr>
                </a:gs>
                <a:gs pos="100000">
                  <a:srgbClr val="38C8C5">
                    <a:alpha val="64999"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WordArt 165"/>
            <p:cNvSpPr>
              <a:spLocks noChangeArrowheads="1" noChangeShapeType="1" noTextEdit="1"/>
            </p:cNvSpPr>
            <p:nvPr/>
          </p:nvSpPr>
          <p:spPr bwMode="auto">
            <a:xfrm>
              <a:off x="1023" y="1071"/>
              <a:ext cx="54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rPr>
                <a:t>연소노인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sia로미오B" pitchFamily="18" charset="-127"/>
              </a:endParaRPr>
            </a:p>
          </p:txBody>
        </p:sp>
        <p:sp>
          <p:nvSpPr>
            <p:cNvPr id="46" name="WordArt 168"/>
            <p:cNvSpPr>
              <a:spLocks noChangeArrowheads="1" noChangeShapeType="1" noTextEdit="1"/>
            </p:cNvSpPr>
            <p:nvPr/>
          </p:nvSpPr>
          <p:spPr bwMode="auto">
            <a:xfrm>
              <a:off x="2562" y="935"/>
              <a:ext cx="680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rPr>
                <a:t>중고령노인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sia로미오B" pitchFamily="18" charset="-127"/>
              </a:endParaRPr>
            </a:p>
          </p:txBody>
        </p:sp>
        <p:sp>
          <p:nvSpPr>
            <p:cNvPr id="47" name="WordArt 174"/>
            <p:cNvSpPr>
              <a:spLocks noChangeArrowheads="1" noChangeShapeType="1" noTextEdit="1"/>
            </p:cNvSpPr>
            <p:nvPr/>
          </p:nvSpPr>
          <p:spPr bwMode="auto">
            <a:xfrm>
              <a:off x="4243" y="1071"/>
              <a:ext cx="544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rPr>
                <a:t>고령노인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sia로미오B" pitchFamily="18" charset="-127"/>
              </a:endParaRPr>
            </a:p>
          </p:txBody>
        </p:sp>
        <p:sp>
          <p:nvSpPr>
            <p:cNvPr id="48" name="WordArt 176"/>
            <p:cNvSpPr>
              <a:spLocks noChangeArrowheads="1" noChangeShapeType="1" noTextEdit="1"/>
            </p:cNvSpPr>
            <p:nvPr/>
          </p:nvSpPr>
          <p:spPr bwMode="auto">
            <a:xfrm>
              <a:off x="975" y="1570"/>
              <a:ext cx="634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60-64</a:t>
              </a:r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49" name="WordArt 177"/>
            <p:cNvSpPr>
              <a:spLocks noChangeArrowheads="1" noChangeShapeType="1" noTextEdit="1"/>
            </p:cNvSpPr>
            <p:nvPr/>
          </p:nvSpPr>
          <p:spPr bwMode="auto">
            <a:xfrm>
              <a:off x="2586" y="1434"/>
              <a:ext cx="634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65-74</a:t>
              </a:r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50" name="WordArt 179"/>
            <p:cNvSpPr>
              <a:spLocks noChangeArrowheads="1" noChangeShapeType="1" noTextEdit="1"/>
            </p:cNvSpPr>
            <p:nvPr/>
          </p:nvSpPr>
          <p:spPr bwMode="auto">
            <a:xfrm>
              <a:off x="4195" y="1570"/>
              <a:ext cx="634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75</a:t>
              </a:r>
              <a:r>
                <a:rPr lang="ko-KR" altLang="en-US" sz="1400" kern="10" spc="-70" dirty="0" err="1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세이상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grpSp>
          <p:nvGrpSpPr>
            <p:cNvPr id="51" name="Group 180"/>
            <p:cNvGrpSpPr>
              <a:grpSpLocks/>
            </p:cNvGrpSpPr>
            <p:nvPr/>
          </p:nvGrpSpPr>
          <p:grpSpPr bwMode="auto">
            <a:xfrm>
              <a:off x="2001" y="2116"/>
              <a:ext cx="1774" cy="2040"/>
              <a:chOff x="2001" y="2116"/>
              <a:chExt cx="1774" cy="2040"/>
            </a:xfrm>
          </p:grpSpPr>
          <p:sp>
            <p:nvSpPr>
              <p:cNvPr id="52" name="Oval 181"/>
              <p:cNvSpPr>
                <a:spLocks noChangeArrowheads="1"/>
              </p:cNvSpPr>
              <p:nvPr/>
            </p:nvSpPr>
            <p:spPr bwMode="auto">
              <a:xfrm>
                <a:off x="2001" y="2116"/>
                <a:ext cx="1758" cy="1758"/>
              </a:xfrm>
              <a:prstGeom prst="ellipse">
                <a:avLst/>
              </a:prstGeom>
              <a:gradFill rotWithShape="1">
                <a:gsLst>
                  <a:gs pos="0">
                    <a:srgbClr val="2C5F76"/>
                  </a:gs>
                  <a:gs pos="100000">
                    <a:srgbClr val="2C5F76">
                      <a:gamma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53" name="Group 182"/>
              <p:cNvGrpSpPr>
                <a:grpSpLocks/>
              </p:cNvGrpSpPr>
              <p:nvPr/>
            </p:nvGrpSpPr>
            <p:grpSpPr bwMode="auto">
              <a:xfrm>
                <a:off x="2018" y="2116"/>
                <a:ext cx="1757" cy="2040"/>
                <a:chOff x="2177" y="1638"/>
                <a:chExt cx="1406" cy="1633"/>
              </a:xfrm>
            </p:grpSpPr>
            <p:sp>
              <p:nvSpPr>
                <p:cNvPr id="55" name="Oval 183"/>
                <p:cNvSpPr>
                  <a:spLocks noChangeArrowheads="1"/>
                </p:cNvSpPr>
                <p:nvPr/>
              </p:nvSpPr>
              <p:spPr bwMode="auto">
                <a:xfrm>
                  <a:off x="2660" y="1659"/>
                  <a:ext cx="372" cy="3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ko-KR" altLang="ko-KR"/>
                </a:p>
              </p:txBody>
            </p:sp>
            <p:sp>
              <p:nvSpPr>
                <p:cNvPr id="56" name="Oval 184"/>
                <p:cNvSpPr>
                  <a:spLocks noChangeArrowheads="1"/>
                </p:cNvSpPr>
                <p:nvPr/>
              </p:nvSpPr>
              <p:spPr bwMode="auto">
                <a:xfrm>
                  <a:off x="2189" y="2814"/>
                  <a:ext cx="1369" cy="4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pic>
              <p:nvPicPr>
                <p:cNvPr id="57" name="Picture 185" descr="그림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177" y="1638"/>
                  <a:ext cx="1406" cy="140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4" name="WordArt 18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36" y="2795"/>
                <a:ext cx="1089" cy="3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1400" kern="10" spc="-70" dirty="0" err="1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  <a:ea typeface="Asia로미오B" pitchFamily="18" charset="-127"/>
                  </a:rPr>
                  <a:t>브로디</a:t>
                </a:r>
                <a:endParaRPr lang="ko-KR" altLang="en-US" sz="1400" kern="10" spc="-7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endParaRPr>
              </a:p>
            </p:txBody>
          </p:sp>
        </p:grpSp>
      </p:grpSp>
      <p:sp>
        <p:nvSpPr>
          <p:cNvPr id="5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3. </a:t>
            </a:r>
            <a:r>
              <a:rPr lang="ko-KR" altLang="en-US" sz="4800" i="0" dirty="0" smtClean="0">
                <a:ea typeface="Asia동화B" pitchFamily="18" charset="-127"/>
              </a:rPr>
              <a:t>노인의 정의 </a:t>
            </a:r>
            <a:r>
              <a:rPr lang="en-US" altLang="ko-KR" sz="4800" i="0" dirty="0" smtClean="0">
                <a:ea typeface="Asia동화B" pitchFamily="18" charset="-127"/>
              </a:rPr>
              <a:t>–(2)</a:t>
            </a:r>
            <a:endParaRPr lang="en-US" altLang="ko-KR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img05_0_51_ac_CF_16L5H_HllY_7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0470" y="3573016"/>
            <a:ext cx="2773529" cy="3284983"/>
          </a:xfrm>
          <a:prstGeom prst="rect">
            <a:avLst/>
          </a:prstGeom>
        </p:spPr>
      </p:pic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251520" y="2348880"/>
            <a:ext cx="6408712" cy="4509120"/>
            <a:chOff x="657" y="890"/>
            <a:chExt cx="4468" cy="3266"/>
          </a:xfrm>
        </p:grpSpPr>
        <p:sp>
          <p:nvSpPr>
            <p:cNvPr id="55444" name="Line 148"/>
            <p:cNvSpPr>
              <a:spLocks noChangeShapeType="1"/>
            </p:cNvSpPr>
            <p:nvPr/>
          </p:nvSpPr>
          <p:spPr bwMode="auto">
            <a:xfrm>
              <a:off x="3424" y="1820"/>
              <a:ext cx="1" cy="385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445" name="Line 149"/>
            <p:cNvSpPr>
              <a:spLocks noChangeShapeType="1"/>
            </p:cNvSpPr>
            <p:nvPr/>
          </p:nvSpPr>
          <p:spPr bwMode="auto">
            <a:xfrm>
              <a:off x="2358" y="1820"/>
              <a:ext cx="1" cy="385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446" name="Freeform 150"/>
            <p:cNvSpPr>
              <a:spLocks/>
            </p:cNvSpPr>
            <p:nvPr/>
          </p:nvSpPr>
          <p:spPr bwMode="auto">
            <a:xfrm flipH="1">
              <a:off x="3901" y="1820"/>
              <a:ext cx="589" cy="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53"/>
                </a:cxn>
                <a:cxn ang="0">
                  <a:pos x="635" y="953"/>
                </a:cxn>
              </a:cxnLst>
              <a:rect l="0" t="0" r="r" b="b"/>
              <a:pathLst>
                <a:path w="635" h="953">
                  <a:moveTo>
                    <a:pt x="0" y="0"/>
                  </a:moveTo>
                  <a:lnTo>
                    <a:pt x="0" y="953"/>
                  </a:lnTo>
                  <a:lnTo>
                    <a:pt x="635" y="953"/>
                  </a:lnTo>
                </a:path>
              </a:pathLst>
            </a:custGeom>
            <a:noFill/>
            <a:ln w="190500">
              <a:solidFill>
                <a:schemeClr val="bg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447" name="Freeform 151"/>
            <p:cNvSpPr>
              <a:spLocks/>
            </p:cNvSpPr>
            <p:nvPr/>
          </p:nvSpPr>
          <p:spPr bwMode="auto">
            <a:xfrm>
              <a:off x="1292" y="1820"/>
              <a:ext cx="567" cy="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53"/>
                </a:cxn>
                <a:cxn ang="0">
                  <a:pos x="635" y="953"/>
                </a:cxn>
              </a:cxnLst>
              <a:rect l="0" t="0" r="r" b="b"/>
              <a:pathLst>
                <a:path w="635" h="953">
                  <a:moveTo>
                    <a:pt x="0" y="0"/>
                  </a:moveTo>
                  <a:lnTo>
                    <a:pt x="0" y="953"/>
                  </a:lnTo>
                  <a:lnTo>
                    <a:pt x="635" y="953"/>
                  </a:lnTo>
                </a:path>
              </a:pathLst>
            </a:custGeom>
            <a:noFill/>
            <a:ln w="190500">
              <a:solidFill>
                <a:schemeClr val="bg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448" name="AutoShape 152"/>
            <p:cNvSpPr>
              <a:spLocks noChangeArrowheads="1"/>
            </p:cNvSpPr>
            <p:nvPr/>
          </p:nvSpPr>
          <p:spPr bwMode="auto">
            <a:xfrm>
              <a:off x="657" y="168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49" name="AutoShape 153"/>
            <p:cNvSpPr>
              <a:spLocks noChangeArrowheads="1"/>
            </p:cNvSpPr>
            <p:nvPr/>
          </p:nvSpPr>
          <p:spPr bwMode="auto">
            <a:xfrm>
              <a:off x="816" y="890"/>
              <a:ext cx="952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D8ECEB">
                    <a:gamma/>
                    <a:tint val="0"/>
                    <a:invGamma/>
                  </a:srgbClr>
                </a:gs>
                <a:gs pos="100000">
                  <a:srgbClr val="D8EC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0" name="AutoShape 154"/>
            <p:cNvSpPr>
              <a:spLocks noChangeArrowheads="1"/>
            </p:cNvSpPr>
            <p:nvPr/>
          </p:nvSpPr>
          <p:spPr bwMode="auto">
            <a:xfrm>
              <a:off x="861" y="935"/>
              <a:ext cx="862" cy="544"/>
            </a:xfrm>
            <a:prstGeom prst="roundRect">
              <a:avLst>
                <a:gd name="adj" fmla="val 15806"/>
              </a:avLst>
            </a:prstGeom>
            <a:gradFill rotWithShape="1">
              <a:gsLst>
                <a:gs pos="0">
                  <a:srgbClr val="38C8C5">
                    <a:gamma/>
                    <a:shade val="46275"/>
                    <a:invGamma/>
                  </a:srgbClr>
                </a:gs>
                <a:gs pos="100000">
                  <a:srgbClr val="38C8C5">
                    <a:alpha val="64999"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1" name="AutoShape 155"/>
            <p:cNvSpPr>
              <a:spLocks noChangeArrowheads="1"/>
            </p:cNvSpPr>
            <p:nvPr/>
          </p:nvSpPr>
          <p:spPr bwMode="auto">
            <a:xfrm>
              <a:off x="1723" y="168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2" name="AutoShape 156"/>
            <p:cNvSpPr>
              <a:spLocks noChangeArrowheads="1"/>
            </p:cNvSpPr>
            <p:nvPr/>
          </p:nvSpPr>
          <p:spPr bwMode="auto">
            <a:xfrm>
              <a:off x="1882" y="890"/>
              <a:ext cx="952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D8ECEB">
                    <a:gamma/>
                    <a:tint val="0"/>
                    <a:invGamma/>
                  </a:srgbClr>
                </a:gs>
                <a:gs pos="100000">
                  <a:srgbClr val="D8EC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3" name="AutoShape 157"/>
            <p:cNvSpPr>
              <a:spLocks noChangeArrowheads="1"/>
            </p:cNvSpPr>
            <p:nvPr/>
          </p:nvSpPr>
          <p:spPr bwMode="auto">
            <a:xfrm>
              <a:off x="1927" y="935"/>
              <a:ext cx="862" cy="544"/>
            </a:xfrm>
            <a:prstGeom prst="roundRect">
              <a:avLst>
                <a:gd name="adj" fmla="val 15806"/>
              </a:avLst>
            </a:prstGeom>
            <a:gradFill rotWithShape="1">
              <a:gsLst>
                <a:gs pos="0">
                  <a:srgbClr val="38C8C5">
                    <a:gamma/>
                    <a:shade val="46275"/>
                    <a:invGamma/>
                  </a:srgbClr>
                </a:gs>
                <a:gs pos="100000">
                  <a:srgbClr val="38C8C5">
                    <a:alpha val="64999"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4" name="AutoShape 158"/>
            <p:cNvSpPr>
              <a:spLocks noChangeArrowheads="1"/>
            </p:cNvSpPr>
            <p:nvPr/>
          </p:nvSpPr>
          <p:spPr bwMode="auto">
            <a:xfrm>
              <a:off x="2789" y="168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5" name="AutoShape 159"/>
            <p:cNvSpPr>
              <a:spLocks noChangeArrowheads="1"/>
            </p:cNvSpPr>
            <p:nvPr/>
          </p:nvSpPr>
          <p:spPr bwMode="auto">
            <a:xfrm>
              <a:off x="2948" y="890"/>
              <a:ext cx="952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D8ECEB">
                    <a:gamma/>
                    <a:tint val="0"/>
                    <a:invGamma/>
                  </a:srgbClr>
                </a:gs>
                <a:gs pos="100000">
                  <a:srgbClr val="D8EC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6" name="AutoShape 160"/>
            <p:cNvSpPr>
              <a:spLocks noChangeArrowheads="1"/>
            </p:cNvSpPr>
            <p:nvPr/>
          </p:nvSpPr>
          <p:spPr bwMode="auto">
            <a:xfrm>
              <a:off x="2993" y="935"/>
              <a:ext cx="862" cy="544"/>
            </a:xfrm>
            <a:prstGeom prst="roundRect">
              <a:avLst>
                <a:gd name="adj" fmla="val 15806"/>
              </a:avLst>
            </a:prstGeom>
            <a:gradFill rotWithShape="1">
              <a:gsLst>
                <a:gs pos="0">
                  <a:srgbClr val="38C8C5">
                    <a:gamma/>
                    <a:shade val="46275"/>
                    <a:invGamma/>
                  </a:srgbClr>
                </a:gs>
                <a:gs pos="100000">
                  <a:srgbClr val="38C8C5">
                    <a:alpha val="64999"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7" name="AutoShape 161"/>
            <p:cNvSpPr>
              <a:spLocks noChangeArrowheads="1"/>
            </p:cNvSpPr>
            <p:nvPr/>
          </p:nvSpPr>
          <p:spPr bwMode="auto">
            <a:xfrm>
              <a:off x="3855" y="168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8" name="AutoShape 162"/>
            <p:cNvSpPr>
              <a:spLocks noChangeArrowheads="1"/>
            </p:cNvSpPr>
            <p:nvPr/>
          </p:nvSpPr>
          <p:spPr bwMode="auto">
            <a:xfrm>
              <a:off x="4014" y="890"/>
              <a:ext cx="952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D8ECEB">
                    <a:gamma/>
                    <a:tint val="0"/>
                    <a:invGamma/>
                  </a:srgbClr>
                </a:gs>
                <a:gs pos="100000">
                  <a:srgbClr val="D8EC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59" name="AutoShape 163"/>
            <p:cNvSpPr>
              <a:spLocks noChangeArrowheads="1"/>
            </p:cNvSpPr>
            <p:nvPr/>
          </p:nvSpPr>
          <p:spPr bwMode="auto">
            <a:xfrm>
              <a:off x="4059" y="935"/>
              <a:ext cx="862" cy="544"/>
            </a:xfrm>
            <a:prstGeom prst="roundRect">
              <a:avLst>
                <a:gd name="adj" fmla="val 15806"/>
              </a:avLst>
            </a:prstGeom>
            <a:gradFill rotWithShape="1">
              <a:gsLst>
                <a:gs pos="0">
                  <a:srgbClr val="38C8C5">
                    <a:gamma/>
                    <a:shade val="46275"/>
                    <a:invGamma/>
                  </a:srgbClr>
                </a:gs>
                <a:gs pos="100000">
                  <a:srgbClr val="38C8C5">
                    <a:alpha val="64999"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461" name="WordArt 165"/>
            <p:cNvSpPr>
              <a:spLocks noChangeArrowheads="1" noChangeShapeType="1" noTextEdit="1"/>
            </p:cNvSpPr>
            <p:nvPr/>
          </p:nvSpPr>
          <p:spPr bwMode="auto">
            <a:xfrm>
              <a:off x="1023" y="1071"/>
              <a:ext cx="54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rPr>
                <a:t>미성숙노인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sia로미오B" pitchFamily="18" charset="-127"/>
              </a:endParaRPr>
            </a:p>
          </p:txBody>
        </p:sp>
        <p:sp>
          <p:nvSpPr>
            <p:cNvPr id="55464" name="WordArt 168"/>
            <p:cNvSpPr>
              <a:spLocks noChangeArrowheads="1" noChangeShapeType="1" noTextEdit="1"/>
            </p:cNvSpPr>
            <p:nvPr/>
          </p:nvSpPr>
          <p:spPr bwMode="auto">
            <a:xfrm>
              <a:off x="2111" y="1071"/>
              <a:ext cx="54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rPr>
                <a:t>젊은노인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sia로미오B" pitchFamily="18" charset="-127"/>
              </a:endParaRPr>
            </a:p>
          </p:txBody>
        </p:sp>
        <p:sp>
          <p:nvSpPr>
            <p:cNvPr id="55467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3154" y="1071"/>
              <a:ext cx="54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rPr>
                <a:t>성숙노인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sia로미오B" pitchFamily="18" charset="-127"/>
              </a:endParaRPr>
            </a:p>
          </p:txBody>
        </p:sp>
        <p:sp>
          <p:nvSpPr>
            <p:cNvPr id="55470" name="WordArt 174"/>
            <p:cNvSpPr>
              <a:spLocks noChangeArrowheads="1" noChangeShapeType="1" noTextEdit="1"/>
            </p:cNvSpPr>
            <p:nvPr/>
          </p:nvSpPr>
          <p:spPr bwMode="auto">
            <a:xfrm>
              <a:off x="4243" y="1071"/>
              <a:ext cx="54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rPr>
                <a:t>완성노인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sia로미오B" pitchFamily="18" charset="-127"/>
              </a:endParaRPr>
            </a:p>
          </p:txBody>
        </p:sp>
        <p:sp>
          <p:nvSpPr>
            <p:cNvPr id="55472" name="WordArt 176"/>
            <p:cNvSpPr>
              <a:spLocks noChangeArrowheads="1" noChangeShapeType="1" noTextEdit="1"/>
            </p:cNvSpPr>
            <p:nvPr/>
          </p:nvSpPr>
          <p:spPr bwMode="auto">
            <a:xfrm>
              <a:off x="975" y="1570"/>
              <a:ext cx="634" cy="1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55-64</a:t>
              </a:r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55473" name="WordArt 177"/>
            <p:cNvSpPr>
              <a:spLocks noChangeArrowheads="1" noChangeShapeType="1" noTextEdit="1"/>
            </p:cNvSpPr>
            <p:nvPr/>
          </p:nvSpPr>
          <p:spPr bwMode="auto">
            <a:xfrm>
              <a:off x="2064" y="1570"/>
              <a:ext cx="634" cy="1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65-74</a:t>
              </a:r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55474" name="WordArt 178"/>
            <p:cNvSpPr>
              <a:spLocks noChangeArrowheads="1" noChangeShapeType="1" noTextEdit="1"/>
            </p:cNvSpPr>
            <p:nvPr/>
          </p:nvSpPr>
          <p:spPr bwMode="auto">
            <a:xfrm>
              <a:off x="3107" y="1570"/>
              <a:ext cx="634" cy="1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75-84</a:t>
              </a:r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세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55475" name="WordArt 179"/>
            <p:cNvSpPr>
              <a:spLocks noChangeArrowheads="1" noChangeShapeType="1" noTextEdit="1"/>
            </p:cNvSpPr>
            <p:nvPr/>
          </p:nvSpPr>
          <p:spPr bwMode="auto">
            <a:xfrm>
              <a:off x="4195" y="1570"/>
              <a:ext cx="634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85</a:t>
              </a:r>
              <a:r>
                <a:rPr lang="ko-KR" altLang="en-US" sz="1400" kern="10" spc="-70" dirty="0" err="1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세이상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grpSp>
          <p:nvGrpSpPr>
            <p:cNvPr id="7" name="Group 180"/>
            <p:cNvGrpSpPr>
              <a:grpSpLocks/>
            </p:cNvGrpSpPr>
            <p:nvPr/>
          </p:nvGrpSpPr>
          <p:grpSpPr bwMode="auto">
            <a:xfrm>
              <a:off x="2001" y="2116"/>
              <a:ext cx="1775" cy="2040"/>
              <a:chOff x="2001" y="2116"/>
              <a:chExt cx="1775" cy="2040"/>
            </a:xfrm>
          </p:grpSpPr>
          <p:sp>
            <p:nvSpPr>
              <p:cNvPr id="55477" name="Oval 181"/>
              <p:cNvSpPr>
                <a:spLocks noChangeArrowheads="1"/>
              </p:cNvSpPr>
              <p:nvPr/>
            </p:nvSpPr>
            <p:spPr bwMode="auto">
              <a:xfrm>
                <a:off x="2001" y="2116"/>
                <a:ext cx="1758" cy="1758"/>
              </a:xfrm>
              <a:prstGeom prst="ellipse">
                <a:avLst/>
              </a:prstGeom>
              <a:gradFill rotWithShape="1">
                <a:gsLst>
                  <a:gs pos="0">
                    <a:srgbClr val="2C5F76"/>
                  </a:gs>
                  <a:gs pos="100000">
                    <a:srgbClr val="2C5F76">
                      <a:gamma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8" name="Group 182"/>
              <p:cNvGrpSpPr>
                <a:grpSpLocks/>
              </p:cNvGrpSpPr>
              <p:nvPr/>
            </p:nvGrpSpPr>
            <p:grpSpPr bwMode="auto">
              <a:xfrm>
                <a:off x="2018" y="2116"/>
                <a:ext cx="1758" cy="2040"/>
                <a:chOff x="2177" y="1638"/>
                <a:chExt cx="1406" cy="1633"/>
              </a:xfrm>
            </p:grpSpPr>
            <p:sp>
              <p:nvSpPr>
                <p:cNvPr id="55479" name="Oval 183"/>
                <p:cNvSpPr>
                  <a:spLocks noChangeArrowheads="1"/>
                </p:cNvSpPr>
                <p:nvPr/>
              </p:nvSpPr>
              <p:spPr bwMode="auto">
                <a:xfrm>
                  <a:off x="2660" y="1659"/>
                  <a:ext cx="372" cy="3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ko-KR" altLang="ko-KR"/>
                </a:p>
              </p:txBody>
            </p:sp>
            <p:sp>
              <p:nvSpPr>
                <p:cNvPr id="55480" name="Oval 184"/>
                <p:cNvSpPr>
                  <a:spLocks noChangeArrowheads="1"/>
                </p:cNvSpPr>
                <p:nvPr/>
              </p:nvSpPr>
              <p:spPr bwMode="auto">
                <a:xfrm>
                  <a:off x="2189" y="2814"/>
                  <a:ext cx="1369" cy="4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pic>
              <p:nvPicPr>
                <p:cNvPr id="55481" name="Picture 185" descr="그림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77" y="1638"/>
                  <a:ext cx="1406" cy="140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5483" name="WordArt 18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35" y="2795"/>
                <a:ext cx="1089" cy="29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1400" kern="10" spc="-7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  <a:ea typeface="Asia로미오B" pitchFamily="18" charset="-127"/>
                  </a:rPr>
                  <a:t>한효섭</a:t>
                </a:r>
                <a:endParaRPr lang="ko-KR" altLang="en-US" sz="1400" kern="10" spc="-7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  <a:ea typeface="Asia로미오B" pitchFamily="18" charset="-127"/>
                </a:endParaRPr>
              </a:p>
            </p:txBody>
          </p:sp>
        </p:grpSp>
      </p:grpSp>
      <p:sp>
        <p:nvSpPr>
          <p:cNvPr id="38" name="Rectangle 146"/>
          <p:cNvSpPr txBox="1">
            <a:spLocks noChangeArrowheads="1"/>
          </p:cNvSpPr>
          <p:nvPr/>
        </p:nvSpPr>
        <p:spPr bwMode="auto">
          <a:xfrm>
            <a:off x="467544" y="620688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4400" dirty="0" smtClean="0">
                <a:latin typeface="-고구려M" pitchFamily="18" charset="-127"/>
                <a:ea typeface="-고구려M" pitchFamily="18" charset="-127"/>
              </a:rPr>
              <a:t>5) </a:t>
            </a:r>
            <a:r>
              <a:rPr lang="ko-KR" altLang="en-US" sz="4400" dirty="0" smtClean="0">
                <a:latin typeface="-고구려M" pitchFamily="18" charset="-127"/>
                <a:ea typeface="-고구려M" pitchFamily="18" charset="-127"/>
              </a:rPr>
              <a:t>연령적 노인의 정의</a:t>
            </a:r>
            <a:r>
              <a:rPr lang="en-US" altLang="ko-KR" sz="4400" dirty="0" smtClean="0">
                <a:latin typeface="-고구려M" pitchFamily="18" charset="-127"/>
                <a:ea typeface="-고구려M" pitchFamily="18" charset="-127"/>
              </a:rPr>
              <a:t>-(2)</a:t>
            </a:r>
          </a:p>
        </p:txBody>
      </p:sp>
      <p:sp>
        <p:nvSpPr>
          <p:cNvPr id="39" name="Rectangle 146"/>
          <p:cNvSpPr txBox="1">
            <a:spLocks noChangeArrowheads="1"/>
          </p:cNvSpPr>
          <p:nvPr/>
        </p:nvSpPr>
        <p:spPr bwMode="auto">
          <a:xfrm>
            <a:off x="395536" y="1556792"/>
            <a:ext cx="316835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(한)초롱체B" pitchFamily="18" charset="-127"/>
                <a:cs typeface="+mj-cs"/>
              </a:rPr>
              <a:t>(3)</a:t>
            </a:r>
            <a:r>
              <a:rPr kumimoji="1" lang="ko-KR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(한)초롱체B" pitchFamily="18" charset="-127"/>
                <a:cs typeface="+mj-cs"/>
              </a:rPr>
              <a:t>한효섭 박사</a:t>
            </a:r>
            <a:endParaRPr kumimoji="1" lang="en-US" altLang="ko-KR" sz="30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(한)초롱체B" pitchFamily="18" charset="-127"/>
              <a:cs typeface="+mj-cs"/>
            </a:endParaRPr>
          </a:p>
        </p:txBody>
      </p:sp>
      <p:sp>
        <p:nvSpPr>
          <p:cNvPr id="3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3. </a:t>
            </a:r>
            <a:r>
              <a:rPr lang="ko-KR" altLang="en-US" sz="4800" i="0" dirty="0" smtClean="0">
                <a:ea typeface="Asia동화B" pitchFamily="18" charset="-127"/>
              </a:rPr>
              <a:t>노인의 정의 </a:t>
            </a:r>
            <a:r>
              <a:rPr lang="en-US" altLang="ko-KR" sz="4800" i="0" dirty="0" smtClean="0">
                <a:ea typeface="Asia동화B" pitchFamily="18" charset="-127"/>
              </a:rPr>
              <a:t>–(3)</a:t>
            </a:r>
            <a:endParaRPr lang="en-US" altLang="ko-KR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46"/>
          <p:cNvSpPr txBox="1">
            <a:spLocks noChangeArrowheads="1"/>
          </p:cNvSpPr>
          <p:nvPr/>
        </p:nvSpPr>
        <p:spPr bwMode="auto">
          <a:xfrm>
            <a:off x="611560" y="-471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동화B" pitchFamily="18" charset="-127"/>
                <a:cs typeface="+mj-cs"/>
              </a:rPr>
              <a:t>4. </a:t>
            </a:r>
            <a:r>
              <a:rPr kumimoji="1" lang="ko-KR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동화B" pitchFamily="18" charset="-127"/>
                <a:cs typeface="+mj-cs"/>
              </a:rPr>
              <a:t>미래노인의 정의 </a:t>
            </a:r>
            <a:endParaRPr kumimoji="1" lang="en-US" altLang="ko-KR" sz="4800" b="1" i="1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1" name="Group 322"/>
          <p:cNvGrpSpPr>
            <a:grpSpLocks/>
          </p:cNvGrpSpPr>
          <p:nvPr/>
        </p:nvGrpSpPr>
        <p:grpSpPr bwMode="auto">
          <a:xfrm>
            <a:off x="611560" y="1484784"/>
            <a:ext cx="7921625" cy="4464149"/>
            <a:chOff x="385" y="1298"/>
            <a:chExt cx="4990" cy="2404"/>
          </a:xfrm>
        </p:grpSpPr>
        <p:sp>
          <p:nvSpPr>
            <p:cNvPr id="44" name="Rectangle 325"/>
            <p:cNvSpPr>
              <a:spLocks noChangeArrowheads="1"/>
            </p:cNvSpPr>
            <p:nvPr/>
          </p:nvSpPr>
          <p:spPr bwMode="auto">
            <a:xfrm>
              <a:off x="385" y="1298"/>
              <a:ext cx="4990" cy="771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Rectangle 326"/>
            <p:cNvSpPr>
              <a:spLocks noChangeArrowheads="1"/>
            </p:cNvSpPr>
            <p:nvPr/>
          </p:nvSpPr>
          <p:spPr bwMode="auto">
            <a:xfrm>
              <a:off x="385" y="2115"/>
              <a:ext cx="4990" cy="771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Rectangle 327"/>
            <p:cNvSpPr>
              <a:spLocks noChangeArrowheads="1"/>
            </p:cNvSpPr>
            <p:nvPr/>
          </p:nvSpPr>
          <p:spPr bwMode="auto">
            <a:xfrm>
              <a:off x="385" y="2930"/>
              <a:ext cx="4990" cy="772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19050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Rectangle 328"/>
            <p:cNvSpPr>
              <a:spLocks noChangeArrowheads="1"/>
            </p:cNvSpPr>
            <p:nvPr/>
          </p:nvSpPr>
          <p:spPr bwMode="auto">
            <a:xfrm>
              <a:off x="4195" y="1388"/>
              <a:ext cx="1088" cy="2223"/>
            </a:xfrm>
            <a:prstGeom prst="rect">
              <a:avLst/>
            </a:prstGeom>
            <a:solidFill>
              <a:srgbClr val="C1D8B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AutoShape 329"/>
            <p:cNvSpPr>
              <a:spLocks noChangeArrowheads="1"/>
            </p:cNvSpPr>
            <p:nvPr/>
          </p:nvSpPr>
          <p:spPr bwMode="auto">
            <a:xfrm>
              <a:off x="476" y="1389"/>
              <a:ext cx="3856" cy="590"/>
            </a:xfrm>
            <a:prstGeom prst="rightArrowCallout">
              <a:avLst>
                <a:gd name="adj1" fmla="val 25333"/>
                <a:gd name="adj2" fmla="val 25000"/>
                <a:gd name="adj3" fmla="val 40999"/>
                <a:gd name="adj4" fmla="val 91472"/>
              </a:avLst>
            </a:prstGeom>
            <a:gradFill rotWithShape="1">
              <a:gsLst>
                <a:gs pos="0">
                  <a:srgbClr val="008C00"/>
                </a:gs>
                <a:gs pos="100000">
                  <a:srgbClr val="008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AutoShape 331"/>
            <p:cNvSpPr>
              <a:spLocks noChangeArrowheads="1"/>
            </p:cNvSpPr>
            <p:nvPr/>
          </p:nvSpPr>
          <p:spPr bwMode="auto">
            <a:xfrm>
              <a:off x="476" y="2205"/>
              <a:ext cx="3856" cy="590"/>
            </a:xfrm>
            <a:prstGeom prst="rightArrowCallout">
              <a:avLst>
                <a:gd name="adj1" fmla="val 25333"/>
                <a:gd name="adj2" fmla="val 25000"/>
                <a:gd name="adj3" fmla="val 40999"/>
                <a:gd name="adj4" fmla="val 91472"/>
              </a:avLst>
            </a:prstGeom>
            <a:gradFill rotWithShape="1">
              <a:gsLst>
                <a:gs pos="0">
                  <a:srgbClr val="64C800">
                    <a:gamma/>
                    <a:shade val="46275"/>
                    <a:invGamma/>
                  </a:srgbClr>
                </a:gs>
                <a:gs pos="100000">
                  <a:srgbClr val="64C800"/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AutoShape 333"/>
            <p:cNvSpPr>
              <a:spLocks noChangeArrowheads="1"/>
            </p:cNvSpPr>
            <p:nvPr/>
          </p:nvSpPr>
          <p:spPr bwMode="auto">
            <a:xfrm>
              <a:off x="476" y="3020"/>
              <a:ext cx="3856" cy="591"/>
            </a:xfrm>
            <a:prstGeom prst="rightArrowCallout">
              <a:avLst>
                <a:gd name="adj1" fmla="val 25333"/>
                <a:gd name="adj2" fmla="val 25000"/>
                <a:gd name="adj3" fmla="val 40929"/>
                <a:gd name="adj4" fmla="val 91472"/>
              </a:avLst>
            </a:prstGeom>
            <a:gradFill rotWithShape="1">
              <a:gsLst>
                <a:gs pos="0">
                  <a:srgbClr val="DCF000"/>
                </a:gs>
                <a:gs pos="100000">
                  <a:srgbClr val="DCF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WordArt 346"/>
            <p:cNvSpPr>
              <a:spLocks noChangeArrowheads="1" noChangeShapeType="1" noTextEdit="1"/>
            </p:cNvSpPr>
            <p:nvPr/>
          </p:nvSpPr>
          <p:spPr bwMode="auto">
            <a:xfrm>
              <a:off x="612" y="1557"/>
              <a:ext cx="3311" cy="2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000" spc="-150" dirty="0" smtClean="0">
                  <a:latin typeface=" 카피라이터M" pitchFamily="18" charset="-127"/>
                  <a:ea typeface="Asia로미오B" pitchFamily="18" charset="-127"/>
                </a:rPr>
                <a:t>인생의 최고경지에 도달한 원로로서 </a:t>
              </a:r>
              <a:r>
                <a:rPr lang="ko-KR" altLang="en-US" sz="1000" spc="-150" dirty="0" err="1" smtClean="0">
                  <a:latin typeface=" 카피라이터M" pitchFamily="18" charset="-127"/>
                  <a:ea typeface="Asia로미오B" pitchFamily="18" charset="-127"/>
                </a:rPr>
                <a:t>완성기에</a:t>
              </a:r>
              <a:r>
                <a:rPr lang="ko-KR" altLang="en-US" sz="1000" spc="-150" dirty="0" smtClean="0">
                  <a:latin typeface=" 카피라이터M" pitchFamily="18" charset="-127"/>
                  <a:ea typeface="Asia로미오B" pitchFamily="18" charset="-127"/>
                </a:rPr>
                <a:t> 이른 사람</a:t>
              </a:r>
              <a:endParaRPr lang="ko-KR" altLang="en-US" sz="10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 카피라이터M" pitchFamily="18" charset="-127"/>
                <a:ea typeface="Asia로미오B" pitchFamily="18" charset="-127"/>
                <a:cs typeface="Arial"/>
              </a:endParaRPr>
            </a:p>
          </p:txBody>
        </p:sp>
        <p:sp>
          <p:nvSpPr>
            <p:cNvPr id="60" name="WordArt 347"/>
            <p:cNvSpPr>
              <a:spLocks noChangeArrowheads="1" noChangeShapeType="1" noTextEdit="1"/>
            </p:cNvSpPr>
            <p:nvPr/>
          </p:nvSpPr>
          <p:spPr bwMode="auto">
            <a:xfrm>
              <a:off x="567" y="2387"/>
              <a:ext cx="340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000" spc="-150" dirty="0" smtClean="0">
                  <a:latin typeface=" 카피라이터M" pitchFamily="18" charset="-127"/>
                  <a:ea typeface="Asia로미오B" pitchFamily="18" charset="-127"/>
                </a:rPr>
                <a:t>한 분야에서 최고의 경지에 이른 사람</a:t>
              </a:r>
              <a:endParaRPr lang="ko-KR" altLang="en-US" sz="10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 카피라이터M" pitchFamily="18" charset="-127"/>
                <a:ea typeface="Asia로미오B" pitchFamily="18" charset="-127"/>
                <a:cs typeface="Arial"/>
              </a:endParaRPr>
            </a:p>
          </p:txBody>
        </p:sp>
        <p:sp>
          <p:nvSpPr>
            <p:cNvPr id="61" name="WordArt 348"/>
            <p:cNvSpPr>
              <a:spLocks noChangeArrowheads="1" noChangeShapeType="1" noTextEdit="1"/>
            </p:cNvSpPr>
            <p:nvPr/>
          </p:nvSpPr>
          <p:spPr bwMode="auto">
            <a:xfrm>
              <a:off x="567" y="3203"/>
              <a:ext cx="340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000" spc="-150" dirty="0" smtClean="0">
                  <a:latin typeface=" 카피라이터M" pitchFamily="18" charset="-127"/>
                  <a:ea typeface="Asia로미오B" pitchFamily="18" charset="-127"/>
                </a:rPr>
                <a:t>어느 집단에 가장 오래된 원로인 사람</a:t>
              </a:r>
              <a:endParaRPr lang="ko-KR" altLang="en-US" sz="10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 카피라이터M" pitchFamily="18" charset="-127"/>
                <a:ea typeface="Asia로미오B" pitchFamily="18" charset="-127"/>
                <a:cs typeface="Arial"/>
              </a:endParaRPr>
            </a:p>
          </p:txBody>
        </p:sp>
        <p:sp>
          <p:nvSpPr>
            <p:cNvPr id="62" name="WordArt 349"/>
            <p:cNvSpPr>
              <a:spLocks noChangeArrowheads="1" noChangeShapeType="1" noTextEdit="1"/>
            </p:cNvSpPr>
            <p:nvPr/>
          </p:nvSpPr>
          <p:spPr bwMode="auto">
            <a:xfrm>
              <a:off x="4604" y="1480"/>
              <a:ext cx="318" cy="20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kern="10" spc="-9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 카피라이터M" pitchFamily="18" charset="-127"/>
                  <a:ea typeface="Asia로미오B" pitchFamily="18" charset="-127"/>
                </a:rPr>
                <a:t>미</a:t>
              </a:r>
              <a:endParaRPr lang="en-US" altLang="ko-KR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 카피라이터M" pitchFamily="18" charset="-127"/>
                <a:ea typeface="Asia로미오B" pitchFamily="18" charset="-127"/>
              </a:endParaRPr>
            </a:p>
            <a:p>
              <a:pPr algn="ctr"/>
              <a:r>
                <a:rPr lang="ko-KR" altLang="en-US" kern="10" spc="-9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 카피라이터M" pitchFamily="18" charset="-127"/>
                  <a:ea typeface="Asia로미오B" pitchFamily="18" charset="-127"/>
                </a:rPr>
                <a:t>래</a:t>
              </a:r>
              <a:endParaRPr lang="en-US" altLang="ko-KR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 카피라이터M" pitchFamily="18" charset="-127"/>
                <a:ea typeface="Asia로미오B" pitchFamily="18" charset="-127"/>
              </a:endParaRPr>
            </a:p>
            <a:p>
              <a:pPr algn="ctr"/>
              <a:r>
                <a:rPr lang="ko-KR" altLang="en-US" kern="10" spc="-9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 카피라이터M" pitchFamily="18" charset="-127"/>
                  <a:ea typeface="Asia로미오B" pitchFamily="18" charset="-127"/>
                </a:rPr>
                <a:t>지</a:t>
              </a:r>
              <a:endParaRPr lang="en-US" altLang="ko-KR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 카피라이터M" pitchFamily="18" charset="-127"/>
                <a:ea typeface="Asia로미오B" pitchFamily="18" charset="-127"/>
              </a:endParaRPr>
            </a:p>
            <a:p>
              <a:pPr algn="ctr"/>
              <a:r>
                <a:rPr lang="ko-KR" altLang="en-US" kern="10" spc="-9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 카피라이터M" pitchFamily="18" charset="-127"/>
                  <a:ea typeface="Asia로미오B" pitchFamily="18" charset="-127"/>
                </a:rPr>
                <a:t>향</a:t>
              </a:r>
              <a:endParaRPr lang="en-US" altLang="ko-KR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 카피라이터M" pitchFamily="18" charset="-127"/>
                <a:ea typeface="Asia로미오B" pitchFamily="18" charset="-127"/>
              </a:endParaRPr>
            </a:p>
            <a:p>
              <a:pPr algn="ctr"/>
              <a:r>
                <a:rPr lang="ko-KR" altLang="en-US" kern="10" spc="-9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 카피라이터M" pitchFamily="18" charset="-127"/>
                  <a:ea typeface="Asia로미오B" pitchFamily="18" charset="-127"/>
                </a:rPr>
                <a:t>적</a:t>
              </a:r>
              <a:endParaRPr lang="en-US" altLang="ko-KR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 카피라이터M" pitchFamily="18" charset="-127"/>
                <a:ea typeface="Asia로미오B" pitchFamily="18" charset="-127"/>
              </a:endParaRPr>
            </a:p>
            <a:p>
              <a:pPr algn="ctr"/>
              <a:r>
                <a:rPr lang="ko-KR" altLang="en-US" kern="10" spc="-9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 카피라이터M" pitchFamily="18" charset="-127"/>
                  <a:ea typeface="Asia로미오B" pitchFamily="18" charset="-127"/>
                </a:rPr>
                <a:t>인</a:t>
              </a:r>
              <a:endParaRPr lang="en-US" altLang="ko-KR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 카피라이터M" pitchFamily="18" charset="-127"/>
                <a:ea typeface="Asia로미오B" pitchFamily="18" charset="-127"/>
              </a:endParaRPr>
            </a:p>
            <a:p>
              <a:pPr algn="ctr"/>
              <a:r>
                <a:rPr lang="ko-KR" altLang="en-US" kern="10" spc="-9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 카피라이터M" pitchFamily="18" charset="-127"/>
                  <a:ea typeface="Asia로미오B" pitchFamily="18" charset="-127"/>
                </a:rPr>
                <a:t>노</a:t>
              </a:r>
              <a:endParaRPr lang="en-US" altLang="ko-KR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 카피라이터M" pitchFamily="18" charset="-127"/>
                <a:ea typeface="Asia로미오B" pitchFamily="18" charset="-127"/>
              </a:endParaRPr>
            </a:p>
            <a:p>
              <a:pPr algn="ctr"/>
              <a:r>
                <a:rPr lang="ko-KR" altLang="en-US" kern="10" spc="-9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 카피라이터M" pitchFamily="18" charset="-127"/>
                  <a:ea typeface="Asia로미오B" pitchFamily="18" charset="-127"/>
                </a:rPr>
                <a:t>인</a:t>
              </a:r>
              <a:endParaRPr lang="ko-KR" altLang="en-US" kern="10" spc="-90" dirty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 카피라이터M" pitchFamily="18" charset="-127"/>
                <a:ea typeface="Asia로미오B" pitchFamily="18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 descr="8_05_03_BL_0ITar_4459117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401616"/>
            <a:ext cx="3456384" cy="3456384"/>
          </a:xfrm>
          <a:prstGeom prst="rect">
            <a:avLst/>
          </a:prstGeom>
        </p:spPr>
      </p:pic>
      <p:sp>
        <p:nvSpPr>
          <p:cNvPr id="38" name="Rectangle 146"/>
          <p:cNvSpPr txBox="1">
            <a:spLocks noChangeArrowheads="1"/>
          </p:cNvSpPr>
          <p:nvPr/>
        </p:nvSpPr>
        <p:spPr bwMode="auto">
          <a:xfrm>
            <a:off x="611560" y="-471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kern="0" noProof="0" dirty="0">
                <a:solidFill>
                  <a:schemeClr val="bg1"/>
                </a:solidFill>
                <a:latin typeface="+mj-lt"/>
                <a:ea typeface="Asia동화B" pitchFamily="18" charset="-127"/>
                <a:cs typeface="+mj-cs"/>
              </a:rPr>
              <a:t>5</a:t>
            </a:r>
            <a:r>
              <a:rPr kumimoji="1" lang="en-US" altLang="ko-K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sia동화B" pitchFamily="18" charset="-127"/>
                <a:cs typeface="+mj-cs"/>
              </a:rPr>
              <a:t>. </a:t>
            </a:r>
            <a:r>
              <a:rPr kumimoji="1" lang="ko-KR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sia동화B" pitchFamily="18" charset="-127"/>
                <a:cs typeface="+mj-cs"/>
              </a:rPr>
              <a:t>노인의 특성 </a:t>
            </a:r>
            <a:r>
              <a:rPr kumimoji="1" lang="en-US" altLang="ko-K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sia동화B" pitchFamily="18" charset="-127"/>
                <a:cs typeface="+mj-cs"/>
              </a:rPr>
              <a:t>–(1)</a:t>
            </a:r>
            <a:endParaRPr kumimoji="1" lang="en-US" altLang="ko-KR" sz="48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9" name="Group 194"/>
          <p:cNvGrpSpPr>
            <a:grpSpLocks/>
          </p:cNvGrpSpPr>
          <p:nvPr/>
        </p:nvGrpSpPr>
        <p:grpSpPr bwMode="auto">
          <a:xfrm>
            <a:off x="683568" y="1417215"/>
            <a:ext cx="6624736" cy="5324153"/>
            <a:chOff x="1111" y="709"/>
            <a:chExt cx="3622" cy="3127"/>
          </a:xfrm>
        </p:grpSpPr>
        <p:sp>
          <p:nvSpPr>
            <p:cNvPr id="40" name="Oval 195"/>
            <p:cNvSpPr>
              <a:spLocks noChangeArrowheads="1"/>
            </p:cNvSpPr>
            <p:nvPr/>
          </p:nvSpPr>
          <p:spPr bwMode="auto">
            <a:xfrm>
              <a:off x="2261" y="2639"/>
              <a:ext cx="1282" cy="426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" name="Oval 196"/>
            <p:cNvSpPr>
              <a:spLocks noChangeArrowheads="1"/>
            </p:cNvSpPr>
            <p:nvPr/>
          </p:nvSpPr>
          <p:spPr bwMode="auto">
            <a:xfrm>
              <a:off x="2245" y="1647"/>
              <a:ext cx="1323" cy="1330"/>
            </a:xfrm>
            <a:prstGeom prst="ellipse">
              <a:avLst/>
            </a:prstGeom>
            <a:gradFill rotWithShape="1">
              <a:gsLst>
                <a:gs pos="0">
                  <a:srgbClr val="5075C0">
                    <a:gamma/>
                    <a:tint val="27451"/>
                    <a:invGamma/>
                  </a:srgbClr>
                </a:gs>
                <a:gs pos="100000">
                  <a:srgbClr val="5075C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42" name="Oval 197"/>
            <p:cNvSpPr>
              <a:spLocks noChangeArrowheads="1"/>
            </p:cNvSpPr>
            <p:nvPr/>
          </p:nvSpPr>
          <p:spPr bwMode="auto">
            <a:xfrm>
              <a:off x="2713" y="1674"/>
              <a:ext cx="352" cy="3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43" name="Oval 198"/>
            <p:cNvSpPr>
              <a:spLocks noChangeArrowheads="1"/>
            </p:cNvSpPr>
            <p:nvPr/>
          </p:nvSpPr>
          <p:spPr bwMode="auto">
            <a:xfrm>
              <a:off x="2463" y="1421"/>
              <a:ext cx="828" cy="276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Oval 199"/>
            <p:cNvSpPr>
              <a:spLocks noChangeArrowheads="1"/>
            </p:cNvSpPr>
            <p:nvPr/>
          </p:nvSpPr>
          <p:spPr bwMode="auto">
            <a:xfrm>
              <a:off x="2452" y="709"/>
              <a:ext cx="856" cy="861"/>
            </a:xfrm>
            <a:prstGeom prst="ellipse">
              <a:avLst/>
            </a:prstGeom>
            <a:gradFill rotWithShape="1">
              <a:gsLst>
                <a:gs pos="0">
                  <a:srgbClr val="50C0C0"/>
                </a:gs>
                <a:gs pos="100000">
                  <a:srgbClr val="50C0C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45" name="Oval 200"/>
            <p:cNvSpPr>
              <a:spLocks noChangeArrowheads="1"/>
            </p:cNvSpPr>
            <p:nvPr/>
          </p:nvSpPr>
          <p:spPr bwMode="auto">
            <a:xfrm>
              <a:off x="2755" y="727"/>
              <a:ext cx="227" cy="2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46" name="Oval 201"/>
            <p:cNvSpPr>
              <a:spLocks noChangeArrowheads="1"/>
            </p:cNvSpPr>
            <p:nvPr/>
          </p:nvSpPr>
          <p:spPr bwMode="auto">
            <a:xfrm>
              <a:off x="1122" y="2196"/>
              <a:ext cx="833" cy="277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Oval 202"/>
            <p:cNvSpPr>
              <a:spLocks noChangeArrowheads="1"/>
            </p:cNvSpPr>
            <p:nvPr/>
          </p:nvSpPr>
          <p:spPr bwMode="auto">
            <a:xfrm>
              <a:off x="1111" y="1480"/>
              <a:ext cx="860" cy="866"/>
            </a:xfrm>
            <a:prstGeom prst="ellipse">
              <a:avLst/>
            </a:prstGeom>
            <a:gradFill rotWithShape="1">
              <a:gsLst>
                <a:gs pos="0">
                  <a:srgbClr val="50C0C0"/>
                </a:gs>
                <a:gs pos="100000">
                  <a:srgbClr val="50C0C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48" name="Oval 203"/>
            <p:cNvSpPr>
              <a:spLocks noChangeArrowheads="1"/>
            </p:cNvSpPr>
            <p:nvPr/>
          </p:nvSpPr>
          <p:spPr bwMode="auto">
            <a:xfrm>
              <a:off x="1415" y="1498"/>
              <a:ext cx="229" cy="2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49" name="Oval 204"/>
            <p:cNvSpPr>
              <a:spLocks noChangeArrowheads="1"/>
            </p:cNvSpPr>
            <p:nvPr/>
          </p:nvSpPr>
          <p:spPr bwMode="auto">
            <a:xfrm>
              <a:off x="3888" y="2196"/>
              <a:ext cx="829" cy="276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Oval 205"/>
            <p:cNvSpPr>
              <a:spLocks noChangeArrowheads="1"/>
            </p:cNvSpPr>
            <p:nvPr/>
          </p:nvSpPr>
          <p:spPr bwMode="auto">
            <a:xfrm>
              <a:off x="3878" y="1484"/>
              <a:ext cx="855" cy="861"/>
            </a:xfrm>
            <a:prstGeom prst="ellipse">
              <a:avLst/>
            </a:prstGeom>
            <a:gradFill rotWithShape="1">
              <a:gsLst>
                <a:gs pos="0">
                  <a:srgbClr val="50C0C0"/>
                </a:gs>
                <a:gs pos="100000">
                  <a:srgbClr val="50C0C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51" name="Oval 206"/>
            <p:cNvSpPr>
              <a:spLocks noChangeArrowheads="1"/>
            </p:cNvSpPr>
            <p:nvPr/>
          </p:nvSpPr>
          <p:spPr bwMode="auto">
            <a:xfrm>
              <a:off x="4180" y="1502"/>
              <a:ext cx="228" cy="2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52" name="Oval 207"/>
            <p:cNvSpPr>
              <a:spLocks noChangeArrowheads="1"/>
            </p:cNvSpPr>
            <p:nvPr/>
          </p:nvSpPr>
          <p:spPr bwMode="auto">
            <a:xfrm>
              <a:off x="1571" y="3559"/>
              <a:ext cx="832" cy="277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Oval 208"/>
            <p:cNvSpPr>
              <a:spLocks noChangeArrowheads="1"/>
            </p:cNvSpPr>
            <p:nvPr/>
          </p:nvSpPr>
          <p:spPr bwMode="auto">
            <a:xfrm>
              <a:off x="1560" y="2843"/>
              <a:ext cx="860" cy="866"/>
            </a:xfrm>
            <a:prstGeom prst="ellipse">
              <a:avLst/>
            </a:prstGeom>
            <a:gradFill rotWithShape="1">
              <a:gsLst>
                <a:gs pos="0">
                  <a:srgbClr val="50C0C0"/>
                </a:gs>
                <a:gs pos="100000">
                  <a:srgbClr val="50C0C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54" name="Oval 209"/>
            <p:cNvSpPr>
              <a:spLocks noChangeArrowheads="1"/>
            </p:cNvSpPr>
            <p:nvPr/>
          </p:nvSpPr>
          <p:spPr bwMode="auto">
            <a:xfrm>
              <a:off x="1864" y="2861"/>
              <a:ext cx="229" cy="2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55" name="Oval 210"/>
            <p:cNvSpPr>
              <a:spLocks noChangeArrowheads="1"/>
            </p:cNvSpPr>
            <p:nvPr/>
          </p:nvSpPr>
          <p:spPr bwMode="auto">
            <a:xfrm>
              <a:off x="3315" y="3555"/>
              <a:ext cx="832" cy="277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" name="Oval 211"/>
            <p:cNvSpPr>
              <a:spLocks noChangeArrowheads="1"/>
            </p:cNvSpPr>
            <p:nvPr/>
          </p:nvSpPr>
          <p:spPr bwMode="auto">
            <a:xfrm>
              <a:off x="3304" y="2840"/>
              <a:ext cx="860" cy="865"/>
            </a:xfrm>
            <a:prstGeom prst="ellipse">
              <a:avLst/>
            </a:prstGeom>
            <a:gradFill rotWithShape="1">
              <a:gsLst>
                <a:gs pos="0">
                  <a:srgbClr val="50C0C0"/>
                </a:gs>
                <a:gs pos="100000">
                  <a:srgbClr val="50C0C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57" name="Oval 212"/>
            <p:cNvSpPr>
              <a:spLocks noChangeArrowheads="1"/>
            </p:cNvSpPr>
            <p:nvPr/>
          </p:nvSpPr>
          <p:spPr bwMode="auto">
            <a:xfrm>
              <a:off x="3608" y="2858"/>
              <a:ext cx="229" cy="2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58" name="Freeform 213"/>
            <p:cNvSpPr>
              <a:spLocks/>
            </p:cNvSpPr>
            <p:nvPr/>
          </p:nvSpPr>
          <p:spPr bwMode="auto">
            <a:xfrm rot="2272213">
              <a:off x="2222" y="2643"/>
              <a:ext cx="254" cy="396"/>
            </a:xfrm>
            <a:custGeom>
              <a:avLst/>
              <a:gdLst/>
              <a:ahLst/>
              <a:cxnLst>
                <a:cxn ang="0">
                  <a:pos x="6718" y="2966"/>
                </a:cxn>
                <a:cxn ang="0">
                  <a:pos x="4706" y="988"/>
                </a:cxn>
                <a:cxn ang="0">
                  <a:pos x="5598" y="988"/>
                </a:cxn>
                <a:cxn ang="0">
                  <a:pos x="3360" y="0"/>
                </a:cxn>
                <a:cxn ang="0">
                  <a:pos x="1120" y="988"/>
                </a:cxn>
                <a:cxn ang="0">
                  <a:pos x="2012" y="988"/>
                </a:cxn>
                <a:cxn ang="0">
                  <a:pos x="0" y="2966"/>
                </a:cxn>
                <a:cxn ang="0">
                  <a:pos x="6718" y="2966"/>
                </a:cxn>
              </a:cxnLst>
              <a:rect l="0" t="0" r="r" b="b"/>
              <a:pathLst>
                <a:path w="6718" h="2966">
                  <a:moveTo>
                    <a:pt x="6718" y="2966"/>
                  </a:moveTo>
                  <a:lnTo>
                    <a:pt x="4706" y="988"/>
                  </a:lnTo>
                  <a:lnTo>
                    <a:pt x="5598" y="988"/>
                  </a:lnTo>
                  <a:lnTo>
                    <a:pt x="3360" y="0"/>
                  </a:lnTo>
                  <a:lnTo>
                    <a:pt x="1120" y="988"/>
                  </a:lnTo>
                  <a:lnTo>
                    <a:pt x="2012" y="988"/>
                  </a:lnTo>
                  <a:lnTo>
                    <a:pt x="0" y="2966"/>
                  </a:lnTo>
                  <a:lnTo>
                    <a:pt x="6718" y="296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72549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" name="Freeform 214"/>
            <p:cNvSpPr>
              <a:spLocks/>
            </p:cNvSpPr>
            <p:nvPr/>
          </p:nvSpPr>
          <p:spPr bwMode="auto">
            <a:xfrm rot="-2447308">
              <a:off x="3248" y="2646"/>
              <a:ext cx="254" cy="397"/>
            </a:xfrm>
            <a:custGeom>
              <a:avLst/>
              <a:gdLst/>
              <a:ahLst/>
              <a:cxnLst>
                <a:cxn ang="0">
                  <a:pos x="6718" y="2966"/>
                </a:cxn>
                <a:cxn ang="0">
                  <a:pos x="4706" y="988"/>
                </a:cxn>
                <a:cxn ang="0">
                  <a:pos x="5598" y="988"/>
                </a:cxn>
                <a:cxn ang="0">
                  <a:pos x="3360" y="0"/>
                </a:cxn>
                <a:cxn ang="0">
                  <a:pos x="1120" y="988"/>
                </a:cxn>
                <a:cxn ang="0">
                  <a:pos x="2012" y="988"/>
                </a:cxn>
                <a:cxn ang="0">
                  <a:pos x="0" y="2966"/>
                </a:cxn>
                <a:cxn ang="0">
                  <a:pos x="6718" y="2966"/>
                </a:cxn>
              </a:cxnLst>
              <a:rect l="0" t="0" r="r" b="b"/>
              <a:pathLst>
                <a:path w="6718" h="2966">
                  <a:moveTo>
                    <a:pt x="6718" y="2966"/>
                  </a:moveTo>
                  <a:lnTo>
                    <a:pt x="4706" y="988"/>
                  </a:lnTo>
                  <a:lnTo>
                    <a:pt x="5598" y="988"/>
                  </a:lnTo>
                  <a:lnTo>
                    <a:pt x="3360" y="0"/>
                  </a:lnTo>
                  <a:lnTo>
                    <a:pt x="1120" y="988"/>
                  </a:lnTo>
                  <a:lnTo>
                    <a:pt x="2012" y="988"/>
                  </a:lnTo>
                  <a:lnTo>
                    <a:pt x="0" y="2966"/>
                  </a:lnTo>
                  <a:lnTo>
                    <a:pt x="6718" y="296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72549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" name="Freeform 215"/>
            <p:cNvSpPr>
              <a:spLocks/>
            </p:cNvSpPr>
            <p:nvPr/>
          </p:nvSpPr>
          <p:spPr bwMode="auto">
            <a:xfrm rot="-6112574">
              <a:off x="3642" y="1814"/>
              <a:ext cx="254" cy="482"/>
            </a:xfrm>
            <a:custGeom>
              <a:avLst/>
              <a:gdLst/>
              <a:ahLst/>
              <a:cxnLst>
                <a:cxn ang="0">
                  <a:pos x="6718" y="2966"/>
                </a:cxn>
                <a:cxn ang="0">
                  <a:pos x="4706" y="988"/>
                </a:cxn>
                <a:cxn ang="0">
                  <a:pos x="5598" y="988"/>
                </a:cxn>
                <a:cxn ang="0">
                  <a:pos x="3360" y="0"/>
                </a:cxn>
                <a:cxn ang="0">
                  <a:pos x="1120" y="988"/>
                </a:cxn>
                <a:cxn ang="0">
                  <a:pos x="2012" y="988"/>
                </a:cxn>
                <a:cxn ang="0">
                  <a:pos x="0" y="2966"/>
                </a:cxn>
                <a:cxn ang="0">
                  <a:pos x="6718" y="2966"/>
                </a:cxn>
              </a:cxnLst>
              <a:rect l="0" t="0" r="r" b="b"/>
              <a:pathLst>
                <a:path w="6718" h="2966">
                  <a:moveTo>
                    <a:pt x="6718" y="2966"/>
                  </a:moveTo>
                  <a:lnTo>
                    <a:pt x="4706" y="988"/>
                  </a:lnTo>
                  <a:lnTo>
                    <a:pt x="5598" y="988"/>
                  </a:lnTo>
                  <a:lnTo>
                    <a:pt x="3360" y="0"/>
                  </a:lnTo>
                  <a:lnTo>
                    <a:pt x="1120" y="988"/>
                  </a:lnTo>
                  <a:lnTo>
                    <a:pt x="2012" y="988"/>
                  </a:lnTo>
                  <a:lnTo>
                    <a:pt x="0" y="2966"/>
                  </a:lnTo>
                  <a:lnTo>
                    <a:pt x="6718" y="296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72549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" name="Freeform 216"/>
            <p:cNvSpPr>
              <a:spLocks/>
            </p:cNvSpPr>
            <p:nvPr/>
          </p:nvSpPr>
          <p:spPr bwMode="auto">
            <a:xfrm rot="10800000">
              <a:off x="2762" y="1501"/>
              <a:ext cx="254" cy="312"/>
            </a:xfrm>
            <a:custGeom>
              <a:avLst/>
              <a:gdLst/>
              <a:ahLst/>
              <a:cxnLst>
                <a:cxn ang="0">
                  <a:pos x="6718" y="2966"/>
                </a:cxn>
                <a:cxn ang="0">
                  <a:pos x="4706" y="988"/>
                </a:cxn>
                <a:cxn ang="0">
                  <a:pos x="5598" y="988"/>
                </a:cxn>
                <a:cxn ang="0">
                  <a:pos x="3360" y="0"/>
                </a:cxn>
                <a:cxn ang="0">
                  <a:pos x="1120" y="988"/>
                </a:cxn>
                <a:cxn ang="0">
                  <a:pos x="2012" y="988"/>
                </a:cxn>
                <a:cxn ang="0">
                  <a:pos x="0" y="2966"/>
                </a:cxn>
                <a:cxn ang="0">
                  <a:pos x="6718" y="2966"/>
                </a:cxn>
              </a:cxnLst>
              <a:rect l="0" t="0" r="r" b="b"/>
              <a:pathLst>
                <a:path w="6718" h="2966">
                  <a:moveTo>
                    <a:pt x="6718" y="2966"/>
                  </a:moveTo>
                  <a:lnTo>
                    <a:pt x="4706" y="988"/>
                  </a:lnTo>
                  <a:lnTo>
                    <a:pt x="5598" y="988"/>
                  </a:lnTo>
                  <a:lnTo>
                    <a:pt x="3360" y="0"/>
                  </a:lnTo>
                  <a:lnTo>
                    <a:pt x="1120" y="988"/>
                  </a:lnTo>
                  <a:lnTo>
                    <a:pt x="2012" y="988"/>
                  </a:lnTo>
                  <a:lnTo>
                    <a:pt x="0" y="2966"/>
                  </a:lnTo>
                  <a:lnTo>
                    <a:pt x="6718" y="296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72549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" name="Freeform 217"/>
            <p:cNvSpPr>
              <a:spLocks/>
            </p:cNvSpPr>
            <p:nvPr/>
          </p:nvSpPr>
          <p:spPr bwMode="auto">
            <a:xfrm rot="6208867">
              <a:off x="2016" y="1854"/>
              <a:ext cx="254" cy="424"/>
            </a:xfrm>
            <a:custGeom>
              <a:avLst/>
              <a:gdLst/>
              <a:ahLst/>
              <a:cxnLst>
                <a:cxn ang="0">
                  <a:pos x="6718" y="2966"/>
                </a:cxn>
                <a:cxn ang="0">
                  <a:pos x="4706" y="988"/>
                </a:cxn>
                <a:cxn ang="0">
                  <a:pos x="5598" y="988"/>
                </a:cxn>
                <a:cxn ang="0">
                  <a:pos x="3360" y="0"/>
                </a:cxn>
                <a:cxn ang="0">
                  <a:pos x="1120" y="988"/>
                </a:cxn>
                <a:cxn ang="0">
                  <a:pos x="2012" y="988"/>
                </a:cxn>
                <a:cxn ang="0">
                  <a:pos x="0" y="2966"/>
                </a:cxn>
                <a:cxn ang="0">
                  <a:pos x="6718" y="2966"/>
                </a:cxn>
              </a:cxnLst>
              <a:rect l="0" t="0" r="r" b="b"/>
              <a:pathLst>
                <a:path w="6718" h="2966">
                  <a:moveTo>
                    <a:pt x="6718" y="2966"/>
                  </a:moveTo>
                  <a:lnTo>
                    <a:pt x="4706" y="988"/>
                  </a:lnTo>
                  <a:lnTo>
                    <a:pt x="5598" y="988"/>
                  </a:lnTo>
                  <a:lnTo>
                    <a:pt x="3360" y="0"/>
                  </a:lnTo>
                  <a:lnTo>
                    <a:pt x="1120" y="988"/>
                  </a:lnTo>
                  <a:lnTo>
                    <a:pt x="2012" y="988"/>
                  </a:lnTo>
                  <a:lnTo>
                    <a:pt x="0" y="2966"/>
                  </a:lnTo>
                  <a:lnTo>
                    <a:pt x="6718" y="296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72549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" name="WordArt 219"/>
            <p:cNvSpPr>
              <a:spLocks noChangeArrowheads="1" noChangeShapeType="1" noTextEdit="1"/>
            </p:cNvSpPr>
            <p:nvPr/>
          </p:nvSpPr>
          <p:spPr bwMode="auto">
            <a:xfrm>
              <a:off x="2517" y="2160"/>
              <a:ext cx="816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2D3069"/>
                  </a:solidFill>
                  <a:latin typeface="돋움" pitchFamily="50" charset="-127"/>
                  <a:ea typeface="Asia빅체" pitchFamily="18" charset="-127"/>
                </a:rPr>
                <a:t>신체적특성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rgbClr val="2D3069"/>
                </a:solidFill>
                <a:latin typeface="돋움" pitchFamily="50" charset="-127"/>
                <a:ea typeface="Asia빅체" pitchFamily="18" charset="-127"/>
              </a:endParaRPr>
            </a:p>
          </p:txBody>
        </p:sp>
        <p:sp>
          <p:nvSpPr>
            <p:cNvPr id="77" name="WordArt 223"/>
            <p:cNvSpPr>
              <a:spLocks noChangeArrowheads="1" noChangeShapeType="1" noTextEdit="1"/>
            </p:cNvSpPr>
            <p:nvPr/>
          </p:nvSpPr>
          <p:spPr bwMode="auto">
            <a:xfrm>
              <a:off x="1740" y="3186"/>
              <a:ext cx="475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돋움" pitchFamily="50" charset="-127"/>
                  <a:ea typeface="Asia빅체" pitchFamily="18" charset="-127"/>
                </a:rPr>
                <a:t>오감</a:t>
              </a:r>
              <a:r>
                <a: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돋움" pitchFamily="50" charset="-127"/>
                  <a:ea typeface="Asia빅체" pitchFamily="18" charset="-127"/>
                </a:rPr>
                <a:t>,</a:t>
              </a:r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돋움" pitchFamily="50" charset="-127"/>
                  <a:ea typeface="Asia빅체" pitchFamily="18" charset="-127"/>
                </a:rPr>
                <a:t>수면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돋움" pitchFamily="50" charset="-127"/>
                <a:ea typeface="Asia빅체" pitchFamily="18" charset="-127"/>
              </a:endParaRPr>
            </a:p>
          </p:txBody>
        </p:sp>
        <p:sp>
          <p:nvSpPr>
            <p:cNvPr id="75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3509" y="3186"/>
              <a:ext cx="475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돋움" pitchFamily="50" charset="-127"/>
                  <a:ea typeface="Asia빅체" pitchFamily="18" charset="-127"/>
                </a:rPr>
                <a:t>생체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돋움" pitchFamily="50" charset="-127"/>
                <a:ea typeface="Asia빅체" pitchFamily="18" charset="-127"/>
              </a:endParaRPr>
            </a:p>
          </p:txBody>
        </p:sp>
        <p:sp>
          <p:nvSpPr>
            <p:cNvPr id="73" name="WordArt 229"/>
            <p:cNvSpPr>
              <a:spLocks noChangeArrowheads="1" noChangeShapeType="1" noTextEdit="1"/>
            </p:cNvSpPr>
            <p:nvPr/>
          </p:nvSpPr>
          <p:spPr bwMode="auto">
            <a:xfrm>
              <a:off x="4067" y="1816"/>
              <a:ext cx="475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돋움" pitchFamily="50" charset="-127"/>
                  <a:ea typeface="Asia빅체" pitchFamily="18" charset="-127"/>
                </a:rPr>
                <a:t>세포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돋움" pitchFamily="50" charset="-127"/>
                <a:ea typeface="Asia빅체" pitchFamily="18" charset="-127"/>
              </a:endParaRPr>
            </a:p>
          </p:txBody>
        </p:sp>
        <p:sp>
          <p:nvSpPr>
            <p:cNvPr id="71" name="WordArt 232"/>
            <p:cNvSpPr>
              <a:spLocks noChangeArrowheads="1" noChangeShapeType="1" noTextEdit="1"/>
            </p:cNvSpPr>
            <p:nvPr/>
          </p:nvSpPr>
          <p:spPr bwMode="auto">
            <a:xfrm>
              <a:off x="1287" y="1816"/>
              <a:ext cx="475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돋움" pitchFamily="50" charset="-127"/>
                  <a:ea typeface="Asia빅체" pitchFamily="18" charset="-127"/>
                </a:rPr>
                <a:t>생식기능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돋움" pitchFamily="50" charset="-127"/>
                <a:ea typeface="Asia빅체" pitchFamily="18" charset="-127"/>
              </a:endParaRPr>
            </a:p>
          </p:txBody>
        </p:sp>
        <p:sp>
          <p:nvSpPr>
            <p:cNvPr id="69" name="WordArt 235"/>
            <p:cNvSpPr>
              <a:spLocks noChangeArrowheads="1" noChangeShapeType="1" noTextEdit="1"/>
            </p:cNvSpPr>
            <p:nvPr/>
          </p:nvSpPr>
          <p:spPr bwMode="auto">
            <a:xfrm>
              <a:off x="2647" y="1027"/>
              <a:ext cx="475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돋움" pitchFamily="50" charset="-127"/>
                  <a:ea typeface="Asia빅체" pitchFamily="18" charset="-127"/>
                </a:rPr>
                <a:t>외모</a:t>
              </a:r>
              <a:endParaRPr lang="ko-KR" altLang="en-US" sz="14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돋움" pitchFamily="50" charset="-127"/>
                <a:ea typeface="Asia빅체" pitchFamily="18" charset="-127"/>
              </a:endParaRPr>
            </a:p>
          </p:txBody>
        </p:sp>
      </p:grpSp>
      <p:sp>
        <p:nvSpPr>
          <p:cNvPr id="34" name="Rectangle 146"/>
          <p:cNvSpPr txBox="1">
            <a:spLocks noChangeArrowheads="1"/>
          </p:cNvSpPr>
          <p:nvPr/>
        </p:nvSpPr>
        <p:spPr bwMode="auto">
          <a:xfrm>
            <a:off x="467544" y="620688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3200" dirty="0" smtClean="0">
                <a:latin typeface="-고구려M" pitchFamily="18" charset="-127"/>
                <a:ea typeface="-고구려M" pitchFamily="18" charset="-127"/>
              </a:rPr>
              <a:t>1) </a:t>
            </a:r>
            <a:r>
              <a:rPr lang="ko-KR" altLang="en-US" sz="3200" dirty="0" smtClean="0">
                <a:latin typeface="-고구려M" pitchFamily="18" charset="-127"/>
                <a:ea typeface="-고구려M" pitchFamily="18" charset="-127"/>
              </a:rPr>
              <a:t>신체적 특성</a:t>
            </a:r>
            <a:endParaRPr lang="en-US" altLang="ko-KR" sz="3200" dirty="0" smtClean="0">
              <a:latin typeface="-고구려M" pitchFamily="18" charset="-127"/>
              <a:ea typeface="-고구려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>
            <a:grpSpLocks/>
          </p:cNvGrpSpPr>
          <p:nvPr/>
        </p:nvGrpSpPr>
        <p:grpSpPr bwMode="auto">
          <a:xfrm>
            <a:off x="287338" y="1465263"/>
            <a:ext cx="8569325" cy="5392737"/>
            <a:chOff x="181" y="923"/>
            <a:chExt cx="5398" cy="3397"/>
          </a:xfrm>
        </p:grpSpPr>
        <p:sp>
          <p:nvSpPr>
            <p:cNvPr id="36246" name="AutoShape 406"/>
            <p:cNvSpPr>
              <a:spLocks noChangeArrowheads="1"/>
            </p:cNvSpPr>
            <p:nvPr/>
          </p:nvSpPr>
          <p:spPr bwMode="auto">
            <a:xfrm rot="10800000">
              <a:off x="181" y="2370"/>
              <a:ext cx="5398" cy="114"/>
            </a:xfrm>
            <a:custGeom>
              <a:avLst/>
              <a:gdLst>
                <a:gd name="G0" fmla="+- 712 0 0"/>
                <a:gd name="G1" fmla="+- 21600 0 712"/>
                <a:gd name="G2" fmla="*/ 712 1 2"/>
                <a:gd name="G3" fmla="+- 21600 0 G2"/>
                <a:gd name="G4" fmla="+/ 712 21600 2"/>
                <a:gd name="G5" fmla="+/ G1 0 2"/>
                <a:gd name="G6" fmla="*/ 21600 21600 712"/>
                <a:gd name="G7" fmla="*/ G6 1 2"/>
                <a:gd name="G8" fmla="+- 21600 0 G7"/>
                <a:gd name="G9" fmla="*/ 21600 1 2"/>
                <a:gd name="G10" fmla="+- 712 0 G9"/>
                <a:gd name="G11" fmla="?: G10 G8 0"/>
                <a:gd name="G12" fmla="?: G10 G7 21600"/>
                <a:gd name="T0" fmla="*/ 21244 w 21600"/>
                <a:gd name="T1" fmla="*/ 10800 h 21600"/>
                <a:gd name="T2" fmla="*/ 10800 w 21600"/>
                <a:gd name="T3" fmla="*/ 21600 h 21600"/>
                <a:gd name="T4" fmla="*/ 356 w 21600"/>
                <a:gd name="T5" fmla="*/ 10800 h 21600"/>
                <a:gd name="T6" fmla="*/ 10800 w 21600"/>
                <a:gd name="T7" fmla="*/ 0 h 21600"/>
                <a:gd name="T8" fmla="*/ 2156 w 21600"/>
                <a:gd name="T9" fmla="*/ 2156 h 21600"/>
                <a:gd name="T10" fmla="*/ 19444 w 21600"/>
                <a:gd name="T11" fmla="*/ 194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12" y="21600"/>
                  </a:lnTo>
                  <a:lnTo>
                    <a:pt x="2088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6A4A6B">
                    <a:gamma/>
                    <a:tint val="69804"/>
                    <a:invGamma/>
                  </a:srgbClr>
                </a:gs>
                <a:gs pos="100000">
                  <a:srgbClr val="6A4A6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247" name="Rectangle 407"/>
            <p:cNvSpPr>
              <a:spLocks noChangeArrowheads="1"/>
            </p:cNvSpPr>
            <p:nvPr/>
          </p:nvSpPr>
          <p:spPr bwMode="auto">
            <a:xfrm>
              <a:off x="363" y="923"/>
              <a:ext cx="5034" cy="1446"/>
            </a:xfrm>
            <a:prstGeom prst="rect">
              <a:avLst/>
            </a:prstGeom>
            <a:gradFill rotWithShape="1">
              <a:gsLst>
                <a:gs pos="0">
                  <a:srgbClr val="BFD5E7">
                    <a:gamma/>
                    <a:tint val="66667"/>
                    <a:invGamma/>
                  </a:srgbClr>
                </a:gs>
                <a:gs pos="100000">
                  <a:srgbClr val="BFD5E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8FBAE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36248" name="Rectangle 408"/>
            <p:cNvSpPr>
              <a:spLocks noChangeArrowheads="1"/>
            </p:cNvSpPr>
            <p:nvPr/>
          </p:nvSpPr>
          <p:spPr bwMode="auto">
            <a:xfrm>
              <a:off x="181" y="2483"/>
              <a:ext cx="5398" cy="1837"/>
            </a:xfrm>
            <a:prstGeom prst="rect">
              <a:avLst/>
            </a:prstGeom>
            <a:gradFill rotWithShape="1">
              <a:gsLst>
                <a:gs pos="0">
                  <a:srgbClr val="CAC8EA"/>
                </a:gs>
                <a:gs pos="100000">
                  <a:srgbClr val="CAC8E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" name="Group 409"/>
            <p:cNvGrpSpPr>
              <a:grpSpLocks/>
            </p:cNvGrpSpPr>
            <p:nvPr/>
          </p:nvGrpSpPr>
          <p:grpSpPr bwMode="auto">
            <a:xfrm>
              <a:off x="363" y="1059"/>
              <a:ext cx="5034" cy="499"/>
              <a:chOff x="363" y="640"/>
              <a:chExt cx="5034" cy="499"/>
            </a:xfrm>
          </p:grpSpPr>
          <p:sp>
            <p:nvSpPr>
              <p:cNvPr id="36250" name="Rectangle 410"/>
              <p:cNvSpPr>
                <a:spLocks noChangeArrowheads="1"/>
              </p:cNvSpPr>
              <p:nvPr/>
            </p:nvSpPr>
            <p:spPr bwMode="auto">
              <a:xfrm>
                <a:off x="363" y="777"/>
                <a:ext cx="5034" cy="362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50000"/>
                    </a:schemeClr>
                  </a:gs>
                  <a:gs pos="100000">
                    <a:schemeClr val="tx1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4" name="Group 411"/>
              <p:cNvGrpSpPr>
                <a:grpSpLocks/>
              </p:cNvGrpSpPr>
              <p:nvPr/>
            </p:nvGrpSpPr>
            <p:grpSpPr bwMode="auto">
              <a:xfrm>
                <a:off x="499" y="640"/>
                <a:ext cx="4762" cy="341"/>
                <a:chOff x="521" y="731"/>
                <a:chExt cx="4717" cy="499"/>
              </a:xfrm>
            </p:grpSpPr>
            <p:sp>
              <p:nvSpPr>
                <p:cNvPr id="36252" name="AutoShape 412"/>
                <p:cNvSpPr>
                  <a:spLocks noChangeArrowheads="1"/>
                </p:cNvSpPr>
                <p:nvPr/>
              </p:nvSpPr>
              <p:spPr bwMode="auto">
                <a:xfrm>
                  <a:off x="521" y="731"/>
                  <a:ext cx="4717" cy="4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37EA3">
                        <a:gamma/>
                        <a:tint val="51373"/>
                        <a:invGamma/>
                      </a:srgbClr>
                    </a:gs>
                    <a:gs pos="100000">
                      <a:srgbClr val="437EA3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253" name="Oval 413"/>
                <p:cNvSpPr>
                  <a:spLocks noChangeArrowheads="1"/>
                </p:cNvSpPr>
                <p:nvPr/>
              </p:nvSpPr>
              <p:spPr bwMode="auto">
                <a:xfrm flipV="1">
                  <a:off x="753" y="770"/>
                  <a:ext cx="4253" cy="1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/>
                  <a:endParaRPr lang="ko-KR" altLang="ko-KR"/>
                </a:p>
              </p:txBody>
            </p:sp>
          </p:grpSp>
        </p:grpSp>
        <p:sp>
          <p:nvSpPr>
            <p:cNvPr id="36254" name="Rectangle 414"/>
            <p:cNvSpPr>
              <a:spLocks noChangeArrowheads="1"/>
            </p:cNvSpPr>
            <p:nvPr/>
          </p:nvSpPr>
          <p:spPr bwMode="auto">
            <a:xfrm>
              <a:off x="181" y="2800"/>
              <a:ext cx="5398" cy="362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5" name="Group 415"/>
            <p:cNvGrpSpPr>
              <a:grpSpLocks/>
            </p:cNvGrpSpPr>
            <p:nvPr/>
          </p:nvGrpSpPr>
          <p:grpSpPr bwMode="auto">
            <a:xfrm>
              <a:off x="317" y="2619"/>
              <a:ext cx="5126" cy="341"/>
              <a:chOff x="521" y="731"/>
              <a:chExt cx="4717" cy="499"/>
            </a:xfrm>
          </p:grpSpPr>
          <p:sp>
            <p:nvSpPr>
              <p:cNvPr id="36256" name="AutoShape 416"/>
              <p:cNvSpPr>
                <a:spLocks noChangeArrowheads="1"/>
              </p:cNvSpPr>
              <p:nvPr/>
            </p:nvSpPr>
            <p:spPr bwMode="auto">
              <a:xfrm>
                <a:off x="521" y="731"/>
                <a:ext cx="4717" cy="4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543A3">
                      <a:gamma/>
                      <a:tint val="51373"/>
                      <a:invGamma/>
                    </a:srgbClr>
                  </a:gs>
                  <a:gs pos="100000">
                    <a:srgbClr val="5543A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257" name="Oval 417"/>
              <p:cNvSpPr>
                <a:spLocks noChangeArrowheads="1"/>
              </p:cNvSpPr>
              <p:nvPr/>
            </p:nvSpPr>
            <p:spPr bwMode="auto">
              <a:xfrm flipV="1">
                <a:off x="753" y="770"/>
                <a:ext cx="4253" cy="1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ko-KR" altLang="ko-KR"/>
              </a:p>
            </p:txBody>
          </p:sp>
        </p:grpSp>
        <p:sp>
          <p:nvSpPr>
            <p:cNvPr id="36258" name="AutoShape 418"/>
            <p:cNvSpPr>
              <a:spLocks noChangeArrowheads="1"/>
            </p:cNvSpPr>
            <p:nvPr/>
          </p:nvSpPr>
          <p:spPr bwMode="auto">
            <a:xfrm>
              <a:off x="499" y="1490"/>
              <a:ext cx="4762" cy="789"/>
            </a:xfrm>
            <a:prstGeom prst="roundRect">
              <a:avLst>
                <a:gd name="adj" fmla="val 9519"/>
              </a:avLst>
            </a:prstGeom>
            <a:solidFill>
              <a:schemeClr val="bg1">
                <a:alpha val="60001"/>
              </a:schemeClr>
            </a:solidFill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6259" name="AutoShape 419"/>
            <p:cNvSpPr>
              <a:spLocks noChangeArrowheads="1"/>
            </p:cNvSpPr>
            <p:nvPr/>
          </p:nvSpPr>
          <p:spPr bwMode="auto">
            <a:xfrm>
              <a:off x="317" y="3050"/>
              <a:ext cx="5126" cy="1060"/>
            </a:xfrm>
            <a:prstGeom prst="roundRect">
              <a:avLst>
                <a:gd name="adj" fmla="val 9519"/>
              </a:avLst>
            </a:prstGeom>
            <a:solidFill>
              <a:schemeClr val="bg1">
                <a:alpha val="60001"/>
              </a:schemeClr>
            </a:solidFill>
            <a:ln w="19050" cap="rnd" algn="ctr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28" name="Rectangle 146"/>
          <p:cNvSpPr txBox="1">
            <a:spLocks noChangeArrowheads="1"/>
          </p:cNvSpPr>
          <p:nvPr/>
        </p:nvSpPr>
        <p:spPr bwMode="auto">
          <a:xfrm>
            <a:off x="611560" y="-471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kern="0" noProof="0" dirty="0">
                <a:solidFill>
                  <a:schemeClr val="bg1"/>
                </a:solidFill>
                <a:latin typeface="+mj-lt"/>
                <a:ea typeface="Asia동화B" pitchFamily="18" charset="-127"/>
                <a:cs typeface="+mj-cs"/>
              </a:rPr>
              <a:t>5</a:t>
            </a:r>
            <a:r>
              <a:rPr kumimoji="1" lang="en-US" altLang="ko-K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sia동화B" pitchFamily="18" charset="-127"/>
                <a:cs typeface="+mj-cs"/>
              </a:rPr>
              <a:t>. </a:t>
            </a:r>
            <a:r>
              <a:rPr kumimoji="1" lang="ko-KR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sia동화B" pitchFamily="18" charset="-127"/>
                <a:cs typeface="+mj-cs"/>
              </a:rPr>
              <a:t>노인의 특성 </a:t>
            </a:r>
            <a:r>
              <a:rPr kumimoji="1" lang="en-US" altLang="ko-K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sia동화B" pitchFamily="18" charset="-127"/>
                <a:cs typeface="+mj-cs"/>
              </a:rPr>
              <a:t>–(2)</a:t>
            </a:r>
            <a:endParaRPr kumimoji="1" lang="en-US" altLang="ko-KR" sz="48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46"/>
          <p:cNvSpPr txBox="1">
            <a:spLocks noChangeArrowheads="1"/>
          </p:cNvSpPr>
          <p:nvPr/>
        </p:nvSpPr>
        <p:spPr bwMode="auto">
          <a:xfrm>
            <a:off x="1058416" y="1556792"/>
            <a:ext cx="689796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3200" dirty="0" smtClean="0">
                <a:latin typeface="-고구려M" pitchFamily="18" charset="-127"/>
                <a:ea typeface="-고구려M" pitchFamily="18" charset="-127"/>
              </a:rPr>
              <a:t>2) </a:t>
            </a:r>
            <a:r>
              <a:rPr lang="ko-KR" altLang="en-US" sz="3200" dirty="0" smtClean="0">
                <a:latin typeface="-고구려M" pitchFamily="18" charset="-127"/>
                <a:ea typeface="-고구려M" pitchFamily="18" charset="-127"/>
              </a:rPr>
              <a:t>심리적 특성</a:t>
            </a:r>
            <a:endParaRPr lang="en-US" altLang="ko-KR" sz="3200" dirty="0" smtClean="0">
              <a:latin typeface="-고구려M" pitchFamily="18" charset="-127"/>
              <a:ea typeface="-고구려M" pitchFamily="18" charset="-127"/>
            </a:endParaRPr>
          </a:p>
        </p:txBody>
      </p:sp>
      <p:sp>
        <p:nvSpPr>
          <p:cNvPr id="25" name="Rectangle 146"/>
          <p:cNvSpPr txBox="1">
            <a:spLocks noChangeArrowheads="1"/>
          </p:cNvSpPr>
          <p:nvPr/>
        </p:nvSpPr>
        <p:spPr bwMode="auto">
          <a:xfrm>
            <a:off x="734888" y="4005064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3200" dirty="0" smtClean="0">
                <a:latin typeface="-고구려M" pitchFamily="18" charset="-127"/>
                <a:ea typeface="-고구려M" pitchFamily="18" charset="-127"/>
              </a:rPr>
              <a:t> 3) </a:t>
            </a:r>
            <a:r>
              <a:rPr lang="ko-KR" altLang="en-US" sz="3200" dirty="0" smtClean="0">
                <a:latin typeface="-고구려M" pitchFamily="18" charset="-127"/>
                <a:ea typeface="-고구려M" pitchFamily="18" charset="-127"/>
              </a:rPr>
              <a:t>사회적 특성</a:t>
            </a:r>
            <a:endParaRPr lang="en-US" altLang="ko-KR" sz="3200" dirty="0" smtClean="0">
              <a:latin typeface="-고구려M" pitchFamily="18" charset="-127"/>
              <a:ea typeface="-고구려M" pitchFamily="18" charset="-127"/>
            </a:endParaRPr>
          </a:p>
        </p:txBody>
      </p:sp>
      <p:sp>
        <p:nvSpPr>
          <p:cNvPr id="26" name="Rectangle 146"/>
          <p:cNvSpPr txBox="1">
            <a:spLocks noChangeArrowheads="1"/>
          </p:cNvSpPr>
          <p:nvPr/>
        </p:nvSpPr>
        <p:spPr bwMode="auto">
          <a:xfrm>
            <a:off x="1259632" y="2132856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indent="-514350"/>
            <a:r>
              <a:rPr lang="en-US" altLang="ko-KR" sz="2800" spc="300" dirty="0" smtClean="0">
                <a:latin typeface="가을체" pitchFamily="18" charset="-127"/>
                <a:ea typeface="가을체" pitchFamily="18" charset="-127"/>
              </a:rPr>
              <a:t>(1) </a:t>
            </a:r>
            <a:r>
              <a:rPr lang="ko-KR" altLang="en-US" sz="2800" spc="300" dirty="0" smtClean="0">
                <a:latin typeface="가을체" pitchFamily="18" charset="-127"/>
                <a:ea typeface="가을체" pitchFamily="18" charset="-127"/>
              </a:rPr>
              <a:t>자각적인 특성</a:t>
            </a:r>
            <a:endParaRPr lang="en-US" altLang="ko-KR" sz="2800" spc="300" dirty="0" smtClean="0">
              <a:latin typeface="가을체" pitchFamily="18" charset="-127"/>
              <a:ea typeface="가을체" pitchFamily="18" charset="-127"/>
            </a:endParaRPr>
          </a:p>
          <a:p>
            <a:pPr marL="514350" indent="-514350"/>
            <a:r>
              <a:rPr lang="en-US" altLang="ko-KR" sz="2800" spc="300" dirty="0" smtClean="0">
                <a:latin typeface="가을체" pitchFamily="18" charset="-127"/>
                <a:ea typeface="가을체" pitchFamily="18" charset="-127"/>
              </a:rPr>
              <a:t>(2) </a:t>
            </a:r>
            <a:r>
              <a:rPr lang="ko-KR" altLang="en-US" sz="2800" spc="300" dirty="0" smtClean="0">
                <a:latin typeface="가을체" pitchFamily="18" charset="-127"/>
                <a:ea typeface="가을체" pitchFamily="18" charset="-127"/>
              </a:rPr>
              <a:t>인지기능의 저하</a:t>
            </a:r>
            <a:endParaRPr lang="en-US" altLang="ko-KR" sz="2800" spc="300" dirty="0" smtClean="0"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27" name="Rectangle 146"/>
          <p:cNvSpPr txBox="1">
            <a:spLocks noChangeArrowheads="1"/>
          </p:cNvSpPr>
          <p:nvPr/>
        </p:nvSpPr>
        <p:spPr bwMode="auto">
          <a:xfrm>
            <a:off x="1238944" y="4797152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indent="-514350"/>
            <a:r>
              <a:rPr lang="en-US" altLang="ko-KR" sz="2800" spc="300" dirty="0" smtClean="0">
                <a:latin typeface="가을체" pitchFamily="18" charset="-127"/>
                <a:ea typeface="가을체" pitchFamily="18" charset="-127"/>
              </a:rPr>
              <a:t>(1) </a:t>
            </a:r>
            <a:r>
              <a:rPr lang="ko-KR" altLang="en-US" sz="2800" spc="300" dirty="0" smtClean="0">
                <a:latin typeface="가을체" pitchFamily="18" charset="-127"/>
                <a:ea typeface="가을체" pitchFamily="18" charset="-127"/>
              </a:rPr>
              <a:t>노인의 역할 변화</a:t>
            </a:r>
            <a:endParaRPr lang="en-US" altLang="ko-KR" sz="2800" spc="300" dirty="0" smtClean="0">
              <a:latin typeface="가을체" pitchFamily="18" charset="-127"/>
              <a:ea typeface="가을체" pitchFamily="18" charset="-127"/>
            </a:endParaRPr>
          </a:p>
          <a:p>
            <a:pPr marL="514350" indent="-514350"/>
            <a:r>
              <a:rPr lang="en-US" altLang="ko-KR" sz="2800" spc="300" dirty="0" smtClean="0">
                <a:latin typeface="가을체" pitchFamily="18" charset="-127"/>
                <a:ea typeface="가을체" pitchFamily="18" charset="-127"/>
              </a:rPr>
              <a:t>(2) </a:t>
            </a:r>
            <a:r>
              <a:rPr lang="ko-KR" altLang="en-US" sz="2800" spc="300" dirty="0" smtClean="0">
                <a:latin typeface="가을체" pitchFamily="18" charset="-127"/>
                <a:ea typeface="가을체" pitchFamily="18" charset="-127"/>
              </a:rPr>
              <a:t>사회적 인식의 변화</a:t>
            </a:r>
            <a:endParaRPr lang="en-US" altLang="ko-KR" sz="2800" spc="300" dirty="0" smtClean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7_82_a5_AG_75686383_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649081"/>
            <a:ext cx="2555776" cy="3208919"/>
          </a:xfrm>
          <a:prstGeom prst="rect">
            <a:avLst/>
          </a:prstGeom>
        </p:spPr>
      </p:pic>
      <p:sp>
        <p:nvSpPr>
          <p:cNvPr id="419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6. </a:t>
            </a:r>
            <a:r>
              <a:rPr lang="ko-KR" altLang="en-US" sz="4800" i="0" dirty="0" smtClean="0">
                <a:ea typeface="Asia동화B" pitchFamily="18" charset="-127"/>
              </a:rPr>
              <a:t>노인의 역할 </a:t>
            </a:r>
            <a:r>
              <a:rPr lang="en-US" altLang="ko-KR" sz="4800" i="0" dirty="0" smtClean="0">
                <a:ea typeface="Asia동화B" pitchFamily="18" charset="-127"/>
              </a:rPr>
              <a:t>–(1)</a:t>
            </a:r>
            <a:endParaRPr lang="en-US" altLang="ko-KR" sz="4800" i="0" dirty="0">
              <a:ea typeface="Asia동화B" pitchFamily="18" charset="-127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6259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1) </a:t>
            </a:r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전통사회에서의 노인</a:t>
            </a:r>
            <a:endParaRPr lang="en-US" altLang="ko-K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2002" pitchFamily="18" charset="-127"/>
              <a:ea typeface="-2002" pitchFamily="18" charset="-127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(1)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가족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-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가장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,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원로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,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가정교육 책임자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,                                       		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가계책임</a:t>
            </a:r>
          </a:p>
          <a:p>
            <a:pPr lvl="1">
              <a:lnSpc>
                <a:spcPct val="120000"/>
              </a:lnSpc>
              <a:buNone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(2)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사회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-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지역사회 대표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,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사회 교육자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, 			      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지역 원로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2) </a:t>
            </a:r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현대사회에서의 노인</a:t>
            </a:r>
          </a:p>
          <a:p>
            <a:pPr lvl="1">
              <a:lnSpc>
                <a:spcPct val="120000"/>
              </a:lnSpc>
              <a:buNone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(1)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가족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-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피부양자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, </a:t>
            </a:r>
            <a:r>
              <a:rPr lang="ko-KR" alt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낙오자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, </a:t>
            </a:r>
            <a:r>
              <a:rPr lang="ko-KR" alt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방관자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	</a:t>
            </a:r>
            <a:endParaRPr lang="ko-KR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2002" pitchFamily="18" charset="-127"/>
              <a:ea typeface="-2002" pitchFamily="18" charset="-127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(2)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사회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-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방관자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,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주변인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6. </a:t>
            </a:r>
            <a:r>
              <a:rPr lang="ko-KR" altLang="en-US" sz="4800" i="0" dirty="0" smtClean="0">
                <a:ea typeface="Asia동화B" pitchFamily="18" charset="-127"/>
              </a:rPr>
              <a:t>노인의 역할 </a:t>
            </a:r>
            <a:r>
              <a:rPr lang="en-US" altLang="ko-KR" sz="4800" i="0" dirty="0" smtClean="0">
                <a:ea typeface="Asia동화B" pitchFamily="18" charset="-127"/>
              </a:rPr>
              <a:t>–(2)</a:t>
            </a:r>
            <a:endParaRPr lang="en-US" altLang="ko-KR" sz="4800" i="0" dirty="0">
              <a:ea typeface="Asia동화B" pitchFamily="18" charset="-127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85804" y="1196752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3)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미래사회의 노인의 역할</a:t>
            </a:r>
          </a:p>
          <a:p>
            <a:pPr lvl="1">
              <a:buNone/>
            </a:pPr>
            <a:r>
              <a:rPr lang="en-US" altLang="ko-KR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(1) </a:t>
            </a:r>
            <a:r>
              <a:rPr lang="ko-KR" altLang="en-US" sz="2800" b="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가정내</a:t>
            </a:r>
            <a:r>
              <a:rPr lang="ko-KR" alt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노인의 역할</a:t>
            </a:r>
          </a:p>
          <a:p>
            <a:pPr lvl="2">
              <a:buNone/>
            </a:pPr>
            <a:r>
              <a:rPr lang="ko-KR" alt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① 가정교육자로서의 역할 회복 </a:t>
            </a:r>
            <a:r>
              <a:rPr lang="en-US" altLang="ko-KR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/ </a:t>
            </a:r>
            <a:r>
              <a:rPr lang="ko-KR" alt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문화</a:t>
            </a:r>
            <a:r>
              <a:rPr lang="en-US" altLang="ko-KR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, </a:t>
            </a:r>
            <a:r>
              <a:rPr lang="ko-KR" alt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전통 계승자</a:t>
            </a:r>
            <a:r>
              <a:rPr lang="en-US" altLang="ko-KR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,</a:t>
            </a:r>
          </a:p>
          <a:p>
            <a:pPr lvl="2">
              <a:buNone/>
            </a:pPr>
            <a:r>
              <a:rPr lang="en-US" altLang="ko-KR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   </a:t>
            </a:r>
            <a:r>
              <a:rPr lang="ko-KR" alt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예절과 사회변화를 담당</a:t>
            </a:r>
          </a:p>
          <a:p>
            <a:pPr lvl="2">
              <a:buNone/>
            </a:pPr>
            <a:r>
              <a:rPr lang="ko-KR" alt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② 상담자로서의 역할 </a:t>
            </a:r>
            <a:r>
              <a:rPr lang="en-US" altLang="ko-KR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- </a:t>
            </a:r>
            <a:r>
              <a:rPr lang="ko-KR" alt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가족 상담 역할을 담당</a:t>
            </a:r>
          </a:p>
          <a:p>
            <a:pPr lvl="1">
              <a:buNone/>
            </a:pPr>
            <a:r>
              <a:rPr lang="en-US" altLang="ko-KR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(2) </a:t>
            </a:r>
            <a:r>
              <a:rPr lang="ko-KR" alt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사회에서 노인의 역할</a:t>
            </a:r>
            <a:endParaRPr lang="en-US" altLang="ko-KR" sz="2800" b="0" dirty="0" smtClean="0">
              <a:solidFill>
                <a:schemeClr val="accent4">
                  <a:lumMod val="95000"/>
                  <a:lumOff val="5000"/>
                </a:schemeClr>
              </a:solidFill>
              <a:latin typeface="-2002" pitchFamily="18" charset="-127"/>
              <a:ea typeface="-2002" pitchFamily="18" charset="-127"/>
            </a:endParaRPr>
          </a:p>
          <a:p>
            <a:pPr lvl="1">
              <a:buNone/>
            </a:pPr>
            <a:r>
              <a:rPr lang="en-US" altLang="ko-KR" sz="2800" b="0" dirty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</a:t>
            </a:r>
            <a:r>
              <a:rPr lang="en-US" altLang="ko-KR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</a:t>
            </a:r>
            <a:r>
              <a:rPr lang="ko-KR" altLang="en-US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① </a:t>
            </a:r>
            <a:r>
              <a:rPr lang="ko-KR" altLang="en-US" b="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경제적자립</a:t>
            </a:r>
            <a:r>
              <a:rPr lang="ko-KR" altLang="en-US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</a:t>
            </a:r>
            <a:r>
              <a:rPr lang="en-US" altLang="ko-KR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- </a:t>
            </a:r>
            <a:r>
              <a:rPr lang="ko-KR" altLang="en-US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경제주체로서의 역할</a:t>
            </a:r>
            <a:endParaRPr lang="en-US" altLang="ko-KR" b="0" dirty="0" smtClean="0">
              <a:solidFill>
                <a:schemeClr val="accent4">
                  <a:lumMod val="95000"/>
                  <a:lumOff val="5000"/>
                </a:schemeClr>
              </a:solidFill>
              <a:latin typeface="-2002" pitchFamily="18" charset="-127"/>
              <a:ea typeface="-2002" pitchFamily="18" charset="-127"/>
            </a:endParaRPr>
          </a:p>
          <a:p>
            <a:pPr lvl="1">
              <a:buNone/>
            </a:pPr>
            <a:r>
              <a:rPr lang="en-US" altLang="ko-KR" b="0" dirty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</a:t>
            </a:r>
            <a:r>
              <a:rPr lang="en-US" altLang="ko-KR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</a:t>
            </a:r>
            <a:r>
              <a:rPr lang="ko-KR" altLang="en-US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② </a:t>
            </a:r>
            <a:r>
              <a:rPr lang="ko-KR" altLang="en-US" b="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사회구성인으로서</a:t>
            </a:r>
            <a:r>
              <a:rPr lang="ko-KR" altLang="en-US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역할담당</a:t>
            </a:r>
            <a:endParaRPr lang="en-US" altLang="ko-KR" b="0" dirty="0" smtClean="0">
              <a:solidFill>
                <a:schemeClr val="accent4">
                  <a:lumMod val="95000"/>
                  <a:lumOff val="5000"/>
                </a:schemeClr>
              </a:solidFill>
              <a:latin typeface="-2002" pitchFamily="18" charset="-127"/>
              <a:ea typeface="-2002" pitchFamily="18" charset="-127"/>
            </a:endParaRPr>
          </a:p>
          <a:p>
            <a:pPr lvl="1">
              <a:buNone/>
            </a:pPr>
            <a:r>
              <a:rPr lang="en-US" altLang="ko-KR" b="0" dirty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</a:t>
            </a:r>
            <a:r>
              <a:rPr lang="en-US" altLang="ko-KR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</a:t>
            </a:r>
            <a:r>
              <a:rPr lang="ko-KR" altLang="en-US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③ </a:t>
            </a:r>
            <a:r>
              <a:rPr lang="ko-KR" altLang="en-US" b="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노권운동</a:t>
            </a:r>
            <a:r>
              <a:rPr lang="ko-KR" altLang="en-US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 </a:t>
            </a:r>
            <a:r>
              <a:rPr lang="en-US" altLang="ko-KR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: </a:t>
            </a:r>
            <a:r>
              <a:rPr lang="ko-KR" altLang="en-US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-2002" pitchFamily="18" charset="-127"/>
                <a:ea typeface="-2002" pitchFamily="18" charset="-127"/>
              </a:rPr>
              <a:t>노인의 세력화로 노인권리확보를 위한 집단행동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419"/>
          <p:cNvSpPr>
            <a:spLocks noChangeArrowheads="1"/>
          </p:cNvSpPr>
          <p:nvPr/>
        </p:nvSpPr>
        <p:spPr bwMode="auto">
          <a:xfrm>
            <a:off x="467544" y="1484784"/>
            <a:ext cx="8496944" cy="4131022"/>
          </a:xfrm>
          <a:prstGeom prst="roundRect">
            <a:avLst>
              <a:gd name="adj" fmla="val 9519"/>
            </a:avLst>
          </a:prstGeom>
          <a:solidFill>
            <a:schemeClr val="bg1">
              <a:alpha val="60001"/>
            </a:schemeClr>
          </a:solidFill>
          <a:ln w="19050" cap="rnd" algn="ctr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7" name="Rectangle 36"/>
          <p:cNvSpPr txBox="1">
            <a:spLocks noChangeArrowheads="1"/>
          </p:cNvSpPr>
          <p:nvPr/>
        </p:nvSpPr>
        <p:spPr bwMode="auto">
          <a:xfrm>
            <a:off x="0" y="764704"/>
            <a:ext cx="914400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사랑</a:t>
            </a: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과 </a:t>
            </a: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행복</a:t>
            </a: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을 나누며</a:t>
            </a:r>
            <a:r>
              <a:rPr kumimoji="1" lang="en-US" altLang="ko-KR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/>
            </a:r>
            <a:br>
              <a:rPr kumimoji="1" lang="en-US" altLang="ko-KR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</a:b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더불어 함께 잘사는 </a:t>
            </a:r>
            <a:r>
              <a:rPr kumimoji="1" lang="en-US" altLang="ko-KR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/>
            </a:r>
            <a:br>
              <a:rPr kumimoji="1" lang="en-US" altLang="ko-KR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</a:b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성공한 삶</a:t>
            </a:r>
            <a:r>
              <a:rPr kumimoji="1" lang="en-US" altLang="ko-KR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, </a:t>
            </a: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행복한 가정</a:t>
            </a:r>
            <a:r>
              <a:rPr kumimoji="1" lang="en-US" altLang="ko-KR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, </a:t>
            </a: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건강한 사회</a:t>
            </a:r>
            <a:r>
              <a:rPr kumimoji="1" lang="en-US" altLang="ko-KR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, </a:t>
            </a:r>
            <a:br>
              <a:rPr kumimoji="1" lang="en-US" altLang="ko-KR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</a:b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모두가  행복한 아름다운 세상</a:t>
            </a: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을 </a:t>
            </a:r>
            <a:endParaRPr kumimoji="1" lang="en-US" altLang="ko-KR" sz="4000" b="1" i="1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Asia표구체" pitchFamily="18" charset="-127"/>
              <a:cs typeface="+mj-cs"/>
            </a:endParaRPr>
          </a:p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Asia표구체" pitchFamily="18" charset="-127"/>
                <a:cs typeface="+mj-cs"/>
              </a:rPr>
              <a:t>만드는 역할</a:t>
            </a:r>
            <a:endParaRPr kumimoji="1" lang="ko-KR" altLang="en-US" sz="40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Asia표구체" pitchFamily="18" charset="-127"/>
              <a:cs typeface="+mj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6. </a:t>
            </a:r>
            <a:r>
              <a:rPr lang="ko-KR" altLang="en-US" sz="4800" i="0" dirty="0" smtClean="0">
                <a:ea typeface="Asia동화B" pitchFamily="18" charset="-127"/>
              </a:rPr>
              <a:t>현대 사회의 노인의 역할 </a:t>
            </a:r>
            <a:r>
              <a:rPr lang="en-US" altLang="ko-KR" sz="4800" i="0" dirty="0" smtClean="0">
                <a:ea typeface="Asia동화B" pitchFamily="18" charset="-127"/>
              </a:rPr>
              <a:t>–(3)</a:t>
            </a:r>
            <a:endParaRPr lang="en-US" altLang="ko-KR" sz="4800" i="0" dirty="0">
              <a:ea typeface="Asia동화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7"/>
          <p:cNvGrpSpPr>
            <a:grpSpLocks/>
          </p:cNvGrpSpPr>
          <p:nvPr/>
        </p:nvGrpSpPr>
        <p:grpSpPr bwMode="auto">
          <a:xfrm>
            <a:off x="754063" y="1450975"/>
            <a:ext cx="7670800" cy="4425950"/>
            <a:chOff x="475" y="914"/>
            <a:chExt cx="4832" cy="2788"/>
          </a:xfrm>
        </p:grpSpPr>
        <p:grpSp>
          <p:nvGrpSpPr>
            <p:cNvPr id="3" name="Group 358"/>
            <p:cNvGrpSpPr>
              <a:grpSpLocks/>
            </p:cNvGrpSpPr>
            <p:nvPr/>
          </p:nvGrpSpPr>
          <p:grpSpPr bwMode="auto">
            <a:xfrm>
              <a:off x="498" y="936"/>
              <a:ext cx="2291" cy="1180"/>
              <a:chOff x="295" y="845"/>
              <a:chExt cx="2291" cy="1180"/>
            </a:xfrm>
          </p:grpSpPr>
          <p:sp>
            <p:nvSpPr>
              <p:cNvPr id="32103" name="AutoShape 359"/>
              <p:cNvSpPr>
                <a:spLocks noChangeArrowheads="1"/>
              </p:cNvSpPr>
              <p:nvPr/>
            </p:nvSpPr>
            <p:spPr bwMode="auto">
              <a:xfrm>
                <a:off x="295" y="845"/>
                <a:ext cx="2291" cy="1179"/>
              </a:xfrm>
              <a:prstGeom prst="roundRect">
                <a:avLst>
                  <a:gd name="adj" fmla="val 8708"/>
                </a:avLst>
              </a:prstGeom>
              <a:gradFill rotWithShape="1">
                <a:gsLst>
                  <a:gs pos="0">
                    <a:srgbClr val="BACBCE">
                      <a:gamma/>
                      <a:tint val="0"/>
                      <a:invGamma/>
                    </a:srgbClr>
                  </a:gs>
                  <a:gs pos="100000">
                    <a:srgbClr val="BACBCE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ObliqueBottom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BACBCE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2104" name="AutoShape 360"/>
              <p:cNvSpPr>
                <a:spLocks noChangeArrowheads="1"/>
              </p:cNvSpPr>
              <p:nvPr/>
            </p:nvSpPr>
            <p:spPr bwMode="auto">
              <a:xfrm>
                <a:off x="339" y="891"/>
                <a:ext cx="2178" cy="9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79BB9">
                      <a:gamma/>
                      <a:shade val="46275"/>
                      <a:invGamma/>
                    </a:srgbClr>
                  </a:gs>
                  <a:gs pos="100000">
                    <a:srgbClr val="479BB9">
                      <a:alpha val="64999"/>
                    </a:srgbClr>
                  </a:gs>
                </a:gsLst>
                <a:lin ang="5400000" scaled="1"/>
              </a:gradFill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05" name="AutoShape 361"/>
              <p:cNvSpPr>
                <a:spLocks noChangeArrowheads="1"/>
              </p:cNvSpPr>
              <p:nvPr/>
            </p:nvSpPr>
            <p:spPr bwMode="auto">
              <a:xfrm>
                <a:off x="295" y="846"/>
                <a:ext cx="2291" cy="1179"/>
              </a:xfrm>
              <a:prstGeom prst="roundRect">
                <a:avLst>
                  <a:gd name="adj" fmla="val 8708"/>
                </a:avLst>
              </a:prstGeom>
              <a:noFill/>
              <a:ln w="19050" cap="rnd" algn="ctr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" name="Group 366"/>
            <p:cNvGrpSpPr>
              <a:grpSpLocks/>
            </p:cNvGrpSpPr>
            <p:nvPr/>
          </p:nvGrpSpPr>
          <p:grpSpPr bwMode="auto">
            <a:xfrm>
              <a:off x="3016" y="914"/>
              <a:ext cx="2291" cy="1179"/>
              <a:chOff x="3220" y="823"/>
              <a:chExt cx="2291" cy="1179"/>
            </a:xfrm>
          </p:grpSpPr>
          <p:sp>
            <p:nvSpPr>
              <p:cNvPr id="32111" name="AutoShape 367"/>
              <p:cNvSpPr>
                <a:spLocks noChangeArrowheads="1"/>
              </p:cNvSpPr>
              <p:nvPr/>
            </p:nvSpPr>
            <p:spPr bwMode="auto">
              <a:xfrm>
                <a:off x="3220" y="823"/>
                <a:ext cx="2291" cy="1179"/>
              </a:xfrm>
              <a:prstGeom prst="roundRect">
                <a:avLst>
                  <a:gd name="adj" fmla="val 8708"/>
                </a:avLst>
              </a:prstGeom>
              <a:gradFill rotWithShape="1">
                <a:gsLst>
                  <a:gs pos="0">
                    <a:srgbClr val="B9CFCC">
                      <a:gamma/>
                      <a:tint val="0"/>
                      <a:invGamma/>
                    </a:srgbClr>
                  </a:gs>
                  <a:gs pos="100000">
                    <a:srgbClr val="B9CFCC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ObliqueBottom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B9C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2112" name="AutoShape 368"/>
              <p:cNvSpPr>
                <a:spLocks noChangeArrowheads="1"/>
              </p:cNvSpPr>
              <p:nvPr/>
            </p:nvSpPr>
            <p:spPr bwMode="auto">
              <a:xfrm>
                <a:off x="3266" y="869"/>
                <a:ext cx="2200" cy="10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7B9A3">
                      <a:gamma/>
                      <a:shade val="46275"/>
                      <a:invGamma/>
                    </a:srgbClr>
                  </a:gs>
                  <a:gs pos="100000">
                    <a:srgbClr val="47B9A3">
                      <a:alpha val="64999"/>
                    </a:srgbClr>
                  </a:gs>
                </a:gsLst>
                <a:lin ang="5400000" scaled="1"/>
              </a:gradFill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13" name="AutoShape 369"/>
              <p:cNvSpPr>
                <a:spLocks noChangeArrowheads="1"/>
              </p:cNvSpPr>
              <p:nvPr/>
            </p:nvSpPr>
            <p:spPr bwMode="auto">
              <a:xfrm>
                <a:off x="3220" y="823"/>
                <a:ext cx="2291" cy="1179"/>
              </a:xfrm>
              <a:prstGeom prst="roundRect">
                <a:avLst>
                  <a:gd name="adj" fmla="val 8708"/>
                </a:avLst>
              </a:prstGeom>
              <a:noFill/>
              <a:ln w="19050" cap="rnd" algn="ctr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Group 374"/>
            <p:cNvGrpSpPr>
              <a:grpSpLocks/>
            </p:cNvGrpSpPr>
            <p:nvPr/>
          </p:nvGrpSpPr>
          <p:grpSpPr bwMode="auto">
            <a:xfrm>
              <a:off x="475" y="2342"/>
              <a:ext cx="2291" cy="1360"/>
              <a:chOff x="272" y="2546"/>
              <a:chExt cx="2291" cy="1360"/>
            </a:xfrm>
          </p:grpSpPr>
          <p:sp>
            <p:nvSpPr>
              <p:cNvPr id="32119" name="AutoShape 375"/>
              <p:cNvSpPr>
                <a:spLocks noChangeArrowheads="1"/>
              </p:cNvSpPr>
              <p:nvPr/>
            </p:nvSpPr>
            <p:spPr bwMode="auto">
              <a:xfrm>
                <a:off x="272" y="2546"/>
                <a:ext cx="2291" cy="1360"/>
              </a:xfrm>
              <a:prstGeom prst="roundRect">
                <a:avLst>
                  <a:gd name="adj" fmla="val 8708"/>
                </a:avLst>
              </a:prstGeom>
              <a:gradFill rotWithShape="1">
                <a:gsLst>
                  <a:gs pos="0">
                    <a:srgbClr val="A5B3BF">
                      <a:gamma/>
                      <a:tint val="0"/>
                      <a:invGamma/>
                    </a:srgbClr>
                  </a:gs>
                  <a:gs pos="100000">
                    <a:srgbClr val="A5B3B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ObliqueBottom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A5B3B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2120" name="AutoShape 376"/>
              <p:cNvSpPr>
                <a:spLocks noChangeArrowheads="1"/>
              </p:cNvSpPr>
              <p:nvPr/>
            </p:nvSpPr>
            <p:spPr bwMode="auto">
              <a:xfrm>
                <a:off x="317" y="2592"/>
                <a:ext cx="2178" cy="122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B74A7">
                      <a:gamma/>
                      <a:shade val="46275"/>
                      <a:invGamma/>
                    </a:srgbClr>
                  </a:gs>
                  <a:gs pos="100000">
                    <a:srgbClr val="3B74A7">
                      <a:alpha val="64999"/>
                    </a:srgbClr>
                  </a:gs>
                </a:gsLst>
                <a:lin ang="5400000" scaled="1"/>
              </a:gradFill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21" name="AutoShape 377"/>
              <p:cNvSpPr>
                <a:spLocks noChangeArrowheads="1"/>
              </p:cNvSpPr>
              <p:nvPr/>
            </p:nvSpPr>
            <p:spPr bwMode="auto">
              <a:xfrm>
                <a:off x="272" y="2546"/>
                <a:ext cx="2291" cy="1360"/>
              </a:xfrm>
              <a:prstGeom prst="roundRect">
                <a:avLst>
                  <a:gd name="adj" fmla="val 8708"/>
                </a:avLst>
              </a:prstGeom>
              <a:noFill/>
              <a:ln w="19050" cap="rnd" algn="ctr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382"/>
            <p:cNvGrpSpPr>
              <a:grpSpLocks/>
            </p:cNvGrpSpPr>
            <p:nvPr/>
          </p:nvGrpSpPr>
          <p:grpSpPr bwMode="auto">
            <a:xfrm>
              <a:off x="3016" y="2296"/>
              <a:ext cx="2291" cy="1360"/>
              <a:chOff x="3220" y="2546"/>
              <a:chExt cx="2291" cy="1360"/>
            </a:xfrm>
          </p:grpSpPr>
          <p:sp>
            <p:nvSpPr>
              <p:cNvPr id="32127" name="AutoShape 383"/>
              <p:cNvSpPr>
                <a:spLocks noChangeArrowheads="1"/>
              </p:cNvSpPr>
              <p:nvPr/>
            </p:nvSpPr>
            <p:spPr bwMode="auto">
              <a:xfrm>
                <a:off x="3220" y="2546"/>
                <a:ext cx="2291" cy="1360"/>
              </a:xfrm>
              <a:prstGeom prst="roundRect">
                <a:avLst>
                  <a:gd name="adj" fmla="val 8708"/>
                </a:avLst>
              </a:prstGeom>
              <a:gradFill rotWithShape="1">
                <a:gsLst>
                  <a:gs pos="0">
                    <a:srgbClr val="BBA7C1">
                      <a:gamma/>
                      <a:tint val="0"/>
                      <a:invGamma/>
                    </a:srgbClr>
                  </a:gs>
                  <a:gs pos="100000">
                    <a:srgbClr val="BBA7C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ObliqueBottom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BBA7C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2128" name="AutoShape 384"/>
              <p:cNvSpPr>
                <a:spLocks noChangeArrowheads="1"/>
              </p:cNvSpPr>
              <p:nvPr/>
            </p:nvSpPr>
            <p:spPr bwMode="auto">
              <a:xfrm>
                <a:off x="3266" y="2592"/>
                <a:ext cx="2200" cy="11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84B93">
                      <a:gamma/>
                      <a:shade val="46275"/>
                      <a:invGamma/>
                    </a:srgbClr>
                  </a:gs>
                  <a:gs pos="100000">
                    <a:srgbClr val="684B93">
                      <a:alpha val="64999"/>
                    </a:srgbClr>
                  </a:gs>
                </a:gsLst>
                <a:lin ang="5400000" scaled="1"/>
              </a:gradFill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29" name="AutoShape 385"/>
              <p:cNvSpPr>
                <a:spLocks noChangeArrowheads="1"/>
              </p:cNvSpPr>
              <p:nvPr/>
            </p:nvSpPr>
            <p:spPr bwMode="auto">
              <a:xfrm>
                <a:off x="3220" y="2546"/>
                <a:ext cx="2291" cy="1360"/>
              </a:xfrm>
              <a:prstGeom prst="roundRect">
                <a:avLst>
                  <a:gd name="adj" fmla="val 8708"/>
                </a:avLst>
              </a:prstGeom>
              <a:noFill/>
              <a:ln w="19050" cap="rnd" algn="ctr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390"/>
            <p:cNvGrpSpPr>
              <a:grpSpLocks/>
            </p:cNvGrpSpPr>
            <p:nvPr/>
          </p:nvGrpSpPr>
          <p:grpSpPr bwMode="auto">
            <a:xfrm>
              <a:off x="2291" y="1730"/>
              <a:ext cx="1179" cy="1360"/>
              <a:chOff x="2291" y="1730"/>
              <a:chExt cx="1179" cy="1360"/>
            </a:xfrm>
          </p:grpSpPr>
          <p:sp>
            <p:nvSpPr>
              <p:cNvPr id="32135" name="Oval 391"/>
              <p:cNvSpPr>
                <a:spLocks noChangeArrowheads="1"/>
              </p:cNvSpPr>
              <p:nvPr/>
            </p:nvSpPr>
            <p:spPr bwMode="auto">
              <a:xfrm>
                <a:off x="2305" y="2710"/>
                <a:ext cx="1143" cy="38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0000"/>
                    </a:schemeClr>
                  </a:gs>
                  <a:gs pos="100000">
                    <a:schemeClr val="tx1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36" name="Oval 392"/>
              <p:cNvSpPr>
                <a:spLocks noChangeArrowheads="1"/>
              </p:cNvSpPr>
              <p:nvPr/>
            </p:nvSpPr>
            <p:spPr bwMode="auto">
              <a:xfrm>
                <a:off x="2291" y="1730"/>
                <a:ext cx="1179" cy="1186"/>
              </a:xfrm>
              <a:prstGeom prst="ellipse">
                <a:avLst/>
              </a:prstGeom>
              <a:gradFill rotWithShape="1">
                <a:gsLst>
                  <a:gs pos="0">
                    <a:srgbClr val="5075C0">
                      <a:gamma/>
                      <a:tint val="27451"/>
                      <a:invGamma/>
                    </a:srgbClr>
                  </a:gs>
                  <a:gs pos="100000">
                    <a:srgbClr val="5075C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32137" name="Oval 393"/>
              <p:cNvSpPr>
                <a:spLocks noChangeArrowheads="1"/>
              </p:cNvSpPr>
              <p:nvPr/>
            </p:nvSpPr>
            <p:spPr bwMode="auto">
              <a:xfrm>
                <a:off x="2708" y="1754"/>
                <a:ext cx="314" cy="31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32139" name="WordArt 39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17" y="1979"/>
                <a:ext cx="726" cy="7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1400" kern="10" spc="-7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2D3069"/>
                    </a:solidFill>
                    <a:latin typeface="-고추잠자리M" pitchFamily="18" charset="-127"/>
                    <a:ea typeface="-고추잠자리M" pitchFamily="18" charset="-127"/>
                  </a:rPr>
                  <a:t>노인</a:t>
                </a:r>
                <a:endParaRPr lang="en-US" altLang="ko-KR" sz="1400" kern="10" spc="-7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2D3069"/>
                  </a:solidFill>
                  <a:latin typeface="-고추잠자리M" pitchFamily="18" charset="-127"/>
                  <a:ea typeface="-고추잠자리M" pitchFamily="18" charset="-127"/>
                </a:endParaRPr>
              </a:p>
              <a:p>
                <a:pPr algn="ctr"/>
                <a:r>
                  <a:rPr lang="ko-KR" altLang="en-US" sz="1400" kern="10" spc="-7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2D3069"/>
                    </a:solidFill>
                    <a:latin typeface="-고추잠자리M" pitchFamily="18" charset="-127"/>
                    <a:ea typeface="-고추잠자리M" pitchFamily="18" charset="-127"/>
                  </a:rPr>
                  <a:t>교육</a:t>
                </a:r>
                <a:endParaRPr lang="ko-KR" altLang="en-US" sz="1400" kern="10" spc="-70" dirty="0">
                  <a:ln w="9525">
                    <a:noFill/>
                    <a:round/>
                    <a:headEnd/>
                    <a:tailEnd/>
                  </a:ln>
                  <a:solidFill>
                    <a:srgbClr val="2D3069"/>
                  </a:solidFill>
                  <a:latin typeface="-고추잠자리M" pitchFamily="18" charset="-127"/>
                  <a:ea typeface="-고추잠자리M" pitchFamily="18" charset="-127"/>
                </a:endParaRPr>
              </a:p>
            </p:txBody>
          </p:sp>
        </p:grpSp>
      </p:grpSp>
      <p:sp>
        <p:nvSpPr>
          <p:cNvPr id="44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7. </a:t>
            </a:r>
            <a:r>
              <a:rPr lang="ko-KR" altLang="en-US" sz="4800" i="0" dirty="0" smtClean="0">
                <a:ea typeface="Asia동화B" pitchFamily="18" charset="-127"/>
              </a:rPr>
              <a:t>노인의 교육</a:t>
            </a:r>
            <a:endParaRPr lang="en-US" altLang="ko-KR" sz="4800" i="0" dirty="0">
              <a:ea typeface="Asia동화B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259632" y="191683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사회적응의교육</a:t>
            </a:r>
            <a:endParaRPr lang="ko-KR" altLang="en-US" sz="3600" dirty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284494" y="1916832"/>
            <a:ext cx="2880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취업에 관한 교육</a:t>
            </a:r>
            <a:endParaRPr lang="ko-KR" altLang="en-US" sz="3600" dirty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39552" y="4293096"/>
            <a:ext cx="4027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여가선용과</a:t>
            </a:r>
            <a:endParaRPr lang="en-US" altLang="ko-KR" sz="3600" dirty="0" smtClean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자기개발 교육</a:t>
            </a:r>
            <a:endParaRPr lang="ko-KR" altLang="en-US" sz="3600" dirty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364088" y="429309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세대공동체 교육</a:t>
            </a:r>
            <a:endParaRPr lang="ko-KR" altLang="en-US" sz="3600" dirty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06" name="Picture 50" descr="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7400"/>
            <a:ext cx="4149725" cy="5876925"/>
          </a:xfrm>
          <a:prstGeom prst="rect">
            <a:avLst/>
          </a:prstGeom>
          <a:noFill/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116013" y="1125538"/>
            <a:ext cx="3311723" cy="1085850"/>
            <a:chOff x="450" y="1104"/>
            <a:chExt cx="4582" cy="684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920" y="1273"/>
              <a:ext cx="4112" cy="340"/>
              <a:chOff x="1338" y="617"/>
              <a:chExt cx="3856" cy="454"/>
            </a:xfrm>
          </p:grpSpPr>
          <p:sp>
            <p:nvSpPr>
              <p:cNvPr id="96287" name="AutoShape 35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96288" name="Text Box 36"/>
              <p:cNvSpPr txBox="1">
                <a:spLocks noChangeArrowheads="1"/>
              </p:cNvSpPr>
              <p:nvPr/>
            </p:nvSpPr>
            <p:spPr bwMode="auto">
              <a:xfrm>
                <a:off x="1475" y="634"/>
                <a:ext cx="3493" cy="3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노인의 의미</a:t>
                </a:r>
                <a:endPara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96289" name="Picture 37" descr="ic_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" y="1104"/>
              <a:ext cx="675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754063" y="1979613"/>
            <a:ext cx="3311723" cy="1085850"/>
            <a:chOff x="450" y="1642"/>
            <a:chExt cx="4582" cy="684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921" y="1812"/>
              <a:ext cx="4111" cy="341"/>
              <a:chOff x="1338" y="617"/>
              <a:chExt cx="3856" cy="454"/>
            </a:xfrm>
          </p:grpSpPr>
          <p:sp>
            <p:nvSpPr>
              <p:cNvPr id="96291" name="AutoShape 39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96292" name="Text Box 40"/>
              <p:cNvSpPr txBox="1">
                <a:spLocks noChangeArrowheads="1"/>
              </p:cNvSpPr>
              <p:nvPr/>
            </p:nvSpPr>
            <p:spPr bwMode="auto">
              <a:xfrm>
                <a:off x="1475" y="634"/>
                <a:ext cx="3493" cy="3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노인의 분류</a:t>
                </a:r>
                <a:endPara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96293" name="Picture 41" descr="ic_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" y="1642"/>
              <a:ext cx="676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39750" y="2790825"/>
            <a:ext cx="3311723" cy="1084263"/>
            <a:chOff x="450" y="2153"/>
            <a:chExt cx="4582" cy="683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920" y="2326"/>
              <a:ext cx="4112" cy="340"/>
              <a:chOff x="1338" y="617"/>
              <a:chExt cx="3856" cy="454"/>
            </a:xfrm>
          </p:grpSpPr>
          <p:sp>
            <p:nvSpPr>
              <p:cNvPr id="96295" name="AutoShape 43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96296" name="Text Box 44"/>
              <p:cNvSpPr txBox="1">
                <a:spLocks noChangeArrowheads="1"/>
              </p:cNvSpPr>
              <p:nvPr/>
            </p:nvSpPr>
            <p:spPr bwMode="auto">
              <a:xfrm>
                <a:off x="1475" y="634"/>
                <a:ext cx="3493" cy="3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노인의 정의</a:t>
                </a:r>
                <a:endPara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96297" name="Picture 45" descr="ic_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" y="2153"/>
              <a:ext cx="674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38163" y="3621088"/>
            <a:ext cx="3311723" cy="1085850"/>
            <a:chOff x="450" y="2676"/>
            <a:chExt cx="4582" cy="684"/>
          </a:xfrm>
        </p:grpSpPr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949" y="2851"/>
              <a:ext cx="4083" cy="340"/>
              <a:chOff x="1338" y="617"/>
              <a:chExt cx="3856" cy="454"/>
            </a:xfrm>
          </p:grpSpPr>
          <p:sp>
            <p:nvSpPr>
              <p:cNvPr id="96299" name="AutoShape 47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96300" name="Text Box 48"/>
              <p:cNvSpPr txBox="1">
                <a:spLocks noChangeArrowheads="1"/>
              </p:cNvSpPr>
              <p:nvPr/>
            </p:nvSpPr>
            <p:spPr bwMode="auto">
              <a:xfrm>
                <a:off x="1475" y="634"/>
                <a:ext cx="3493" cy="3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미래노인의 정의</a:t>
                </a:r>
                <a:endPara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96301" name="Picture 49" descr="ic_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" y="2676"/>
              <a:ext cx="676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756221" y="4454525"/>
            <a:ext cx="3311723" cy="1084263"/>
            <a:chOff x="450" y="3201"/>
            <a:chExt cx="4582" cy="683"/>
          </a:xfrm>
        </p:grpSpPr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923" y="3370"/>
              <a:ext cx="4109" cy="340"/>
              <a:chOff x="1338" y="617"/>
              <a:chExt cx="3856" cy="454"/>
            </a:xfrm>
          </p:grpSpPr>
          <p:sp>
            <p:nvSpPr>
              <p:cNvPr id="96303" name="AutoShape 51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96304" name="Text Box 52"/>
              <p:cNvSpPr txBox="1">
                <a:spLocks noChangeArrowheads="1"/>
              </p:cNvSpPr>
              <p:nvPr/>
            </p:nvSpPr>
            <p:spPr bwMode="auto">
              <a:xfrm>
                <a:off x="1475" y="634"/>
                <a:ext cx="3493" cy="3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노인의 특성</a:t>
                </a:r>
                <a:endPara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96305" name="Picture 53" descr="ic_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" y="3201"/>
              <a:ext cx="675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6320" name="WordArt 64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2520280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E1F00"/>
                    </a:gs>
                    <a:gs pos="100000">
                      <a:srgbClr val="A85400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목   차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3E1F00"/>
                  </a:gs>
                  <a:gs pos="100000">
                    <a:srgbClr val="A85400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4" name="Group 51"/>
          <p:cNvGrpSpPr>
            <a:grpSpLocks/>
          </p:cNvGrpSpPr>
          <p:nvPr/>
        </p:nvGrpSpPr>
        <p:grpSpPr bwMode="auto">
          <a:xfrm>
            <a:off x="5292080" y="1124744"/>
            <a:ext cx="3311723" cy="1085850"/>
            <a:chOff x="450" y="1104"/>
            <a:chExt cx="4582" cy="684"/>
          </a:xfrm>
        </p:grpSpPr>
        <p:grpSp>
          <p:nvGrpSpPr>
            <p:cNvPr id="55" name="Group 34"/>
            <p:cNvGrpSpPr>
              <a:grpSpLocks/>
            </p:cNvGrpSpPr>
            <p:nvPr/>
          </p:nvGrpSpPr>
          <p:grpSpPr bwMode="auto">
            <a:xfrm>
              <a:off x="920" y="1273"/>
              <a:ext cx="4112" cy="340"/>
              <a:chOff x="1338" y="617"/>
              <a:chExt cx="3856" cy="454"/>
            </a:xfrm>
          </p:grpSpPr>
          <p:sp>
            <p:nvSpPr>
              <p:cNvPr id="57" name="AutoShape 35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58" name="Text Box 36"/>
              <p:cNvSpPr txBox="1">
                <a:spLocks noChangeArrowheads="1"/>
              </p:cNvSpPr>
              <p:nvPr/>
            </p:nvSpPr>
            <p:spPr bwMode="auto">
              <a:xfrm>
                <a:off x="1475" y="634"/>
                <a:ext cx="3493" cy="3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노인의 역할</a:t>
                </a:r>
                <a:endPara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56" name="Picture 37" descr="ic_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" y="1104"/>
              <a:ext cx="675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52"/>
          <p:cNvGrpSpPr>
            <a:grpSpLocks/>
          </p:cNvGrpSpPr>
          <p:nvPr/>
        </p:nvGrpSpPr>
        <p:grpSpPr bwMode="auto">
          <a:xfrm>
            <a:off x="4930130" y="1978819"/>
            <a:ext cx="3311723" cy="1085850"/>
            <a:chOff x="450" y="1642"/>
            <a:chExt cx="4582" cy="684"/>
          </a:xfrm>
        </p:grpSpPr>
        <p:grpSp>
          <p:nvGrpSpPr>
            <p:cNvPr id="60" name="Group 38"/>
            <p:cNvGrpSpPr>
              <a:grpSpLocks/>
            </p:cNvGrpSpPr>
            <p:nvPr/>
          </p:nvGrpSpPr>
          <p:grpSpPr bwMode="auto">
            <a:xfrm>
              <a:off x="921" y="1812"/>
              <a:ext cx="4111" cy="341"/>
              <a:chOff x="1338" y="617"/>
              <a:chExt cx="3856" cy="454"/>
            </a:xfrm>
          </p:grpSpPr>
          <p:sp>
            <p:nvSpPr>
              <p:cNvPr id="62" name="AutoShape 39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63" name="Text Box 40"/>
              <p:cNvSpPr txBox="1">
                <a:spLocks noChangeArrowheads="1"/>
              </p:cNvSpPr>
              <p:nvPr/>
            </p:nvSpPr>
            <p:spPr bwMode="auto">
              <a:xfrm>
                <a:off x="1475" y="634"/>
                <a:ext cx="3493" cy="3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노인의 교육</a:t>
                </a:r>
                <a:endPara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61" name="Picture 41" descr="ic_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" y="1642"/>
              <a:ext cx="676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Group 53"/>
          <p:cNvGrpSpPr>
            <a:grpSpLocks/>
          </p:cNvGrpSpPr>
          <p:nvPr/>
        </p:nvGrpSpPr>
        <p:grpSpPr bwMode="auto">
          <a:xfrm>
            <a:off x="4715817" y="2790031"/>
            <a:ext cx="3621631" cy="1084263"/>
            <a:chOff x="450" y="2153"/>
            <a:chExt cx="4618" cy="683"/>
          </a:xfrm>
        </p:grpSpPr>
        <p:grpSp>
          <p:nvGrpSpPr>
            <p:cNvPr id="65" name="Group 42"/>
            <p:cNvGrpSpPr>
              <a:grpSpLocks/>
            </p:cNvGrpSpPr>
            <p:nvPr/>
          </p:nvGrpSpPr>
          <p:grpSpPr bwMode="auto">
            <a:xfrm>
              <a:off x="920" y="2326"/>
              <a:ext cx="4148" cy="340"/>
              <a:chOff x="1338" y="617"/>
              <a:chExt cx="3890" cy="454"/>
            </a:xfrm>
          </p:grpSpPr>
          <p:sp>
            <p:nvSpPr>
              <p:cNvPr id="67" name="AutoShape 43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68" name="Text Box 44"/>
              <p:cNvSpPr txBox="1">
                <a:spLocks noChangeArrowheads="1"/>
              </p:cNvSpPr>
              <p:nvPr/>
            </p:nvSpPr>
            <p:spPr bwMode="auto">
              <a:xfrm>
                <a:off x="1414" y="708"/>
                <a:ext cx="3814" cy="3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노인을 보는 시각</a:t>
                </a:r>
                <a:endParaRPr lang="en-US" altLang="ko-K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66" name="Picture 45" descr="ic_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" y="2153"/>
              <a:ext cx="674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Group 54"/>
          <p:cNvGrpSpPr>
            <a:grpSpLocks/>
          </p:cNvGrpSpPr>
          <p:nvPr/>
        </p:nvGrpSpPr>
        <p:grpSpPr bwMode="auto">
          <a:xfrm>
            <a:off x="4860032" y="3620294"/>
            <a:ext cx="3744416" cy="1085850"/>
            <a:chOff x="450" y="2676"/>
            <a:chExt cx="4582" cy="684"/>
          </a:xfrm>
        </p:grpSpPr>
        <p:grpSp>
          <p:nvGrpSpPr>
            <p:cNvPr id="70" name="Group 46"/>
            <p:cNvGrpSpPr>
              <a:grpSpLocks/>
            </p:cNvGrpSpPr>
            <p:nvPr/>
          </p:nvGrpSpPr>
          <p:grpSpPr bwMode="auto">
            <a:xfrm>
              <a:off x="949" y="2851"/>
              <a:ext cx="4083" cy="340"/>
              <a:chOff x="1338" y="617"/>
              <a:chExt cx="3856" cy="454"/>
            </a:xfrm>
          </p:grpSpPr>
          <p:sp>
            <p:nvSpPr>
              <p:cNvPr id="72" name="AutoShape 47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73" name="Text Box 48"/>
              <p:cNvSpPr txBox="1">
                <a:spLocks noChangeArrowheads="1"/>
              </p:cNvSpPr>
              <p:nvPr/>
            </p:nvSpPr>
            <p:spPr bwMode="auto">
              <a:xfrm>
                <a:off x="1475" y="634"/>
                <a:ext cx="3493" cy="3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일반적 노인의 개념</a:t>
                </a:r>
                <a:endPara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71" name="Picture 49" descr="ic_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" y="2676"/>
              <a:ext cx="676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Group 55"/>
          <p:cNvGrpSpPr>
            <a:grpSpLocks/>
          </p:cNvGrpSpPr>
          <p:nvPr/>
        </p:nvGrpSpPr>
        <p:grpSpPr bwMode="auto">
          <a:xfrm>
            <a:off x="5076056" y="4437112"/>
            <a:ext cx="3672408" cy="1084263"/>
            <a:chOff x="450" y="3201"/>
            <a:chExt cx="4582" cy="683"/>
          </a:xfrm>
        </p:grpSpPr>
        <p:grpSp>
          <p:nvGrpSpPr>
            <p:cNvPr id="50" name="Group 50"/>
            <p:cNvGrpSpPr>
              <a:grpSpLocks/>
            </p:cNvGrpSpPr>
            <p:nvPr/>
          </p:nvGrpSpPr>
          <p:grpSpPr bwMode="auto">
            <a:xfrm>
              <a:off x="923" y="3370"/>
              <a:ext cx="4109" cy="340"/>
              <a:chOff x="1338" y="617"/>
              <a:chExt cx="3856" cy="454"/>
            </a:xfrm>
          </p:grpSpPr>
          <p:sp>
            <p:nvSpPr>
              <p:cNvPr id="52" name="AutoShape 51"/>
              <p:cNvSpPr>
                <a:spLocks noChangeArrowheads="1"/>
              </p:cNvSpPr>
              <p:nvPr/>
            </p:nvSpPr>
            <p:spPr bwMode="auto">
              <a:xfrm>
                <a:off x="1338" y="617"/>
                <a:ext cx="3856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1475" y="634"/>
                <a:ext cx="3493" cy="3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고구려M" pitchFamily="18" charset="-127"/>
                    <a:ea typeface="-고구려M" pitchFamily="18" charset="-127"/>
                  </a:rPr>
                  <a:t>미래노인의 개념</a:t>
                </a:r>
                <a:endPara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고구려M" pitchFamily="18" charset="-127"/>
                  <a:ea typeface="-고구려M" pitchFamily="18" charset="-127"/>
                </a:endParaRPr>
              </a:p>
            </p:txBody>
          </p:sp>
        </p:grpSp>
        <p:pic>
          <p:nvPicPr>
            <p:cNvPr id="51" name="Picture 53" descr="ic_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" y="3201"/>
              <a:ext cx="675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7"/>
          <p:cNvGrpSpPr>
            <a:grpSpLocks/>
          </p:cNvGrpSpPr>
          <p:nvPr/>
        </p:nvGrpSpPr>
        <p:grpSpPr bwMode="auto">
          <a:xfrm>
            <a:off x="323528" y="908720"/>
            <a:ext cx="8640960" cy="5472608"/>
            <a:chOff x="475" y="914"/>
            <a:chExt cx="4832" cy="2788"/>
          </a:xfrm>
        </p:grpSpPr>
        <p:grpSp>
          <p:nvGrpSpPr>
            <p:cNvPr id="3" name="Group 358"/>
            <p:cNvGrpSpPr>
              <a:grpSpLocks/>
            </p:cNvGrpSpPr>
            <p:nvPr/>
          </p:nvGrpSpPr>
          <p:grpSpPr bwMode="auto">
            <a:xfrm>
              <a:off x="498" y="936"/>
              <a:ext cx="2291" cy="1180"/>
              <a:chOff x="295" y="845"/>
              <a:chExt cx="2291" cy="1180"/>
            </a:xfrm>
          </p:grpSpPr>
          <p:sp>
            <p:nvSpPr>
              <p:cNvPr id="32103" name="AutoShape 359"/>
              <p:cNvSpPr>
                <a:spLocks noChangeArrowheads="1"/>
              </p:cNvSpPr>
              <p:nvPr/>
            </p:nvSpPr>
            <p:spPr bwMode="auto">
              <a:xfrm>
                <a:off x="295" y="845"/>
                <a:ext cx="2291" cy="1179"/>
              </a:xfrm>
              <a:prstGeom prst="roundRect">
                <a:avLst>
                  <a:gd name="adj" fmla="val 8708"/>
                </a:avLst>
              </a:prstGeom>
              <a:gradFill rotWithShape="1">
                <a:gsLst>
                  <a:gs pos="0">
                    <a:srgbClr val="BACBCE">
                      <a:gamma/>
                      <a:tint val="0"/>
                      <a:invGamma/>
                    </a:srgbClr>
                  </a:gs>
                  <a:gs pos="100000">
                    <a:srgbClr val="BACBCE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ObliqueBottom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BACBCE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2104" name="AutoShape 360"/>
              <p:cNvSpPr>
                <a:spLocks noChangeArrowheads="1"/>
              </p:cNvSpPr>
              <p:nvPr/>
            </p:nvSpPr>
            <p:spPr bwMode="auto">
              <a:xfrm>
                <a:off x="339" y="891"/>
                <a:ext cx="2178" cy="9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79BB9">
                      <a:gamma/>
                      <a:shade val="46275"/>
                      <a:invGamma/>
                    </a:srgbClr>
                  </a:gs>
                  <a:gs pos="100000">
                    <a:srgbClr val="479BB9">
                      <a:alpha val="64999"/>
                    </a:srgbClr>
                  </a:gs>
                </a:gsLst>
                <a:lin ang="5400000" scaled="1"/>
              </a:gradFill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05" name="AutoShape 361"/>
              <p:cNvSpPr>
                <a:spLocks noChangeArrowheads="1"/>
              </p:cNvSpPr>
              <p:nvPr/>
            </p:nvSpPr>
            <p:spPr bwMode="auto">
              <a:xfrm>
                <a:off x="295" y="846"/>
                <a:ext cx="2291" cy="1179"/>
              </a:xfrm>
              <a:prstGeom prst="roundRect">
                <a:avLst>
                  <a:gd name="adj" fmla="val 8708"/>
                </a:avLst>
              </a:prstGeom>
              <a:noFill/>
              <a:ln w="19050" cap="rnd" algn="ctr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" name="Group 366"/>
            <p:cNvGrpSpPr>
              <a:grpSpLocks/>
            </p:cNvGrpSpPr>
            <p:nvPr/>
          </p:nvGrpSpPr>
          <p:grpSpPr bwMode="auto">
            <a:xfrm>
              <a:off x="3016" y="914"/>
              <a:ext cx="2291" cy="1179"/>
              <a:chOff x="3220" y="823"/>
              <a:chExt cx="2291" cy="1179"/>
            </a:xfrm>
          </p:grpSpPr>
          <p:sp>
            <p:nvSpPr>
              <p:cNvPr id="32111" name="AutoShape 367"/>
              <p:cNvSpPr>
                <a:spLocks noChangeArrowheads="1"/>
              </p:cNvSpPr>
              <p:nvPr/>
            </p:nvSpPr>
            <p:spPr bwMode="auto">
              <a:xfrm>
                <a:off x="3220" y="823"/>
                <a:ext cx="2291" cy="1179"/>
              </a:xfrm>
              <a:prstGeom prst="roundRect">
                <a:avLst>
                  <a:gd name="adj" fmla="val 8708"/>
                </a:avLst>
              </a:prstGeom>
              <a:gradFill rotWithShape="1">
                <a:gsLst>
                  <a:gs pos="0">
                    <a:srgbClr val="B9CFCC">
                      <a:gamma/>
                      <a:tint val="0"/>
                      <a:invGamma/>
                    </a:srgbClr>
                  </a:gs>
                  <a:gs pos="100000">
                    <a:srgbClr val="B9CFCC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ObliqueBottom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B9C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2112" name="AutoShape 368"/>
              <p:cNvSpPr>
                <a:spLocks noChangeArrowheads="1"/>
              </p:cNvSpPr>
              <p:nvPr/>
            </p:nvSpPr>
            <p:spPr bwMode="auto">
              <a:xfrm>
                <a:off x="3266" y="869"/>
                <a:ext cx="2200" cy="10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7B9A3">
                      <a:gamma/>
                      <a:shade val="46275"/>
                      <a:invGamma/>
                    </a:srgbClr>
                  </a:gs>
                  <a:gs pos="100000">
                    <a:srgbClr val="47B9A3">
                      <a:alpha val="64999"/>
                    </a:srgbClr>
                  </a:gs>
                </a:gsLst>
                <a:lin ang="5400000" scaled="1"/>
              </a:gradFill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13" name="AutoShape 369"/>
              <p:cNvSpPr>
                <a:spLocks noChangeArrowheads="1"/>
              </p:cNvSpPr>
              <p:nvPr/>
            </p:nvSpPr>
            <p:spPr bwMode="auto">
              <a:xfrm>
                <a:off x="3220" y="823"/>
                <a:ext cx="2291" cy="1179"/>
              </a:xfrm>
              <a:prstGeom prst="roundRect">
                <a:avLst>
                  <a:gd name="adj" fmla="val 8708"/>
                </a:avLst>
              </a:prstGeom>
              <a:noFill/>
              <a:ln w="19050" cap="rnd" algn="ctr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Group 374"/>
            <p:cNvGrpSpPr>
              <a:grpSpLocks/>
            </p:cNvGrpSpPr>
            <p:nvPr/>
          </p:nvGrpSpPr>
          <p:grpSpPr bwMode="auto">
            <a:xfrm>
              <a:off x="475" y="2342"/>
              <a:ext cx="2291" cy="1360"/>
              <a:chOff x="272" y="2546"/>
              <a:chExt cx="2291" cy="1360"/>
            </a:xfrm>
          </p:grpSpPr>
          <p:sp>
            <p:nvSpPr>
              <p:cNvPr id="32119" name="AutoShape 375"/>
              <p:cNvSpPr>
                <a:spLocks noChangeArrowheads="1"/>
              </p:cNvSpPr>
              <p:nvPr/>
            </p:nvSpPr>
            <p:spPr bwMode="auto">
              <a:xfrm>
                <a:off x="272" y="2546"/>
                <a:ext cx="2291" cy="1360"/>
              </a:xfrm>
              <a:prstGeom prst="roundRect">
                <a:avLst>
                  <a:gd name="adj" fmla="val 8708"/>
                </a:avLst>
              </a:prstGeom>
              <a:gradFill rotWithShape="1">
                <a:gsLst>
                  <a:gs pos="0">
                    <a:srgbClr val="A5B3BF">
                      <a:gamma/>
                      <a:tint val="0"/>
                      <a:invGamma/>
                    </a:srgbClr>
                  </a:gs>
                  <a:gs pos="100000">
                    <a:srgbClr val="A5B3B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ObliqueBottom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A5B3B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2120" name="AutoShape 376"/>
              <p:cNvSpPr>
                <a:spLocks noChangeArrowheads="1"/>
              </p:cNvSpPr>
              <p:nvPr/>
            </p:nvSpPr>
            <p:spPr bwMode="auto">
              <a:xfrm>
                <a:off x="317" y="2592"/>
                <a:ext cx="2178" cy="122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B74A7">
                      <a:gamma/>
                      <a:shade val="46275"/>
                      <a:invGamma/>
                    </a:srgbClr>
                  </a:gs>
                  <a:gs pos="100000">
                    <a:srgbClr val="3B74A7">
                      <a:alpha val="64999"/>
                    </a:srgbClr>
                  </a:gs>
                </a:gsLst>
                <a:lin ang="5400000" scaled="1"/>
              </a:gradFill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21" name="AutoShape 377"/>
              <p:cNvSpPr>
                <a:spLocks noChangeArrowheads="1"/>
              </p:cNvSpPr>
              <p:nvPr/>
            </p:nvSpPr>
            <p:spPr bwMode="auto">
              <a:xfrm>
                <a:off x="272" y="2546"/>
                <a:ext cx="2291" cy="1360"/>
              </a:xfrm>
              <a:prstGeom prst="roundRect">
                <a:avLst>
                  <a:gd name="adj" fmla="val 8708"/>
                </a:avLst>
              </a:prstGeom>
              <a:noFill/>
              <a:ln w="19050" cap="rnd" algn="ctr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382"/>
            <p:cNvGrpSpPr>
              <a:grpSpLocks/>
            </p:cNvGrpSpPr>
            <p:nvPr/>
          </p:nvGrpSpPr>
          <p:grpSpPr bwMode="auto">
            <a:xfrm>
              <a:off x="3016" y="2296"/>
              <a:ext cx="2291" cy="1360"/>
              <a:chOff x="3220" y="2546"/>
              <a:chExt cx="2291" cy="1360"/>
            </a:xfrm>
          </p:grpSpPr>
          <p:sp>
            <p:nvSpPr>
              <p:cNvPr id="32127" name="AutoShape 383"/>
              <p:cNvSpPr>
                <a:spLocks noChangeArrowheads="1"/>
              </p:cNvSpPr>
              <p:nvPr/>
            </p:nvSpPr>
            <p:spPr bwMode="auto">
              <a:xfrm>
                <a:off x="3220" y="2546"/>
                <a:ext cx="2291" cy="1360"/>
              </a:xfrm>
              <a:prstGeom prst="roundRect">
                <a:avLst>
                  <a:gd name="adj" fmla="val 8708"/>
                </a:avLst>
              </a:prstGeom>
              <a:gradFill rotWithShape="1">
                <a:gsLst>
                  <a:gs pos="0">
                    <a:srgbClr val="BBA7C1">
                      <a:gamma/>
                      <a:tint val="0"/>
                      <a:invGamma/>
                    </a:srgbClr>
                  </a:gs>
                  <a:gs pos="100000">
                    <a:srgbClr val="BBA7C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ObliqueBottom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BBA7C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2128" name="AutoShape 384"/>
              <p:cNvSpPr>
                <a:spLocks noChangeArrowheads="1"/>
              </p:cNvSpPr>
              <p:nvPr/>
            </p:nvSpPr>
            <p:spPr bwMode="auto">
              <a:xfrm>
                <a:off x="3266" y="2592"/>
                <a:ext cx="2200" cy="11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84B93">
                      <a:gamma/>
                      <a:shade val="46275"/>
                      <a:invGamma/>
                    </a:srgbClr>
                  </a:gs>
                  <a:gs pos="100000">
                    <a:srgbClr val="684B93">
                      <a:alpha val="64999"/>
                    </a:srgbClr>
                  </a:gs>
                </a:gsLst>
                <a:lin ang="5400000" scaled="1"/>
              </a:gradFill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29" name="AutoShape 385"/>
              <p:cNvSpPr>
                <a:spLocks noChangeArrowheads="1"/>
              </p:cNvSpPr>
              <p:nvPr/>
            </p:nvSpPr>
            <p:spPr bwMode="auto">
              <a:xfrm>
                <a:off x="3220" y="2546"/>
                <a:ext cx="2291" cy="1360"/>
              </a:xfrm>
              <a:prstGeom prst="roundRect">
                <a:avLst>
                  <a:gd name="adj" fmla="val 8708"/>
                </a:avLst>
              </a:prstGeom>
              <a:noFill/>
              <a:ln w="19050" cap="rnd" algn="ctr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390"/>
            <p:cNvGrpSpPr>
              <a:grpSpLocks/>
            </p:cNvGrpSpPr>
            <p:nvPr/>
          </p:nvGrpSpPr>
          <p:grpSpPr bwMode="auto">
            <a:xfrm>
              <a:off x="2291" y="1730"/>
              <a:ext cx="1179" cy="1360"/>
              <a:chOff x="2291" y="1730"/>
              <a:chExt cx="1179" cy="1360"/>
            </a:xfrm>
          </p:grpSpPr>
          <p:sp>
            <p:nvSpPr>
              <p:cNvPr id="32135" name="Oval 391"/>
              <p:cNvSpPr>
                <a:spLocks noChangeArrowheads="1"/>
              </p:cNvSpPr>
              <p:nvPr/>
            </p:nvSpPr>
            <p:spPr bwMode="auto">
              <a:xfrm>
                <a:off x="2305" y="2710"/>
                <a:ext cx="1143" cy="38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0000"/>
                    </a:schemeClr>
                  </a:gs>
                  <a:gs pos="100000">
                    <a:schemeClr val="tx1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36" name="Oval 392"/>
              <p:cNvSpPr>
                <a:spLocks noChangeArrowheads="1"/>
              </p:cNvSpPr>
              <p:nvPr/>
            </p:nvSpPr>
            <p:spPr bwMode="auto">
              <a:xfrm>
                <a:off x="2291" y="1730"/>
                <a:ext cx="1179" cy="1186"/>
              </a:xfrm>
              <a:prstGeom prst="ellipse">
                <a:avLst/>
              </a:prstGeom>
              <a:gradFill rotWithShape="1">
                <a:gsLst>
                  <a:gs pos="0">
                    <a:srgbClr val="5075C0">
                      <a:gamma/>
                      <a:tint val="27451"/>
                      <a:invGamma/>
                    </a:srgbClr>
                  </a:gs>
                  <a:gs pos="100000">
                    <a:srgbClr val="5075C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32137" name="Oval 393"/>
              <p:cNvSpPr>
                <a:spLocks noChangeArrowheads="1"/>
              </p:cNvSpPr>
              <p:nvPr/>
            </p:nvSpPr>
            <p:spPr bwMode="auto">
              <a:xfrm>
                <a:off x="2708" y="1754"/>
                <a:ext cx="314" cy="31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32139" name="WordArt 39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10" y="2206"/>
                <a:ext cx="544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1400" kern="10" spc="-7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2D3069"/>
                    </a:solidFill>
                    <a:latin typeface="-고추잠자리M" pitchFamily="18" charset="-127"/>
                    <a:ea typeface="-고추잠자리M" pitchFamily="18" charset="-127"/>
                  </a:rPr>
                  <a:t>노인</a:t>
                </a:r>
                <a:endParaRPr lang="ko-KR" altLang="en-US" sz="1400" kern="10" spc="-70" dirty="0">
                  <a:ln w="9525">
                    <a:noFill/>
                    <a:round/>
                    <a:headEnd/>
                    <a:tailEnd/>
                  </a:ln>
                  <a:solidFill>
                    <a:srgbClr val="2D3069"/>
                  </a:solidFill>
                  <a:latin typeface="-고추잠자리M" pitchFamily="18" charset="-127"/>
                  <a:ea typeface="-고추잠자리M" pitchFamily="18" charset="-127"/>
                </a:endParaRPr>
              </a:p>
            </p:txBody>
          </p:sp>
        </p:grpSp>
      </p:grpSp>
      <p:sp>
        <p:nvSpPr>
          <p:cNvPr id="45" name="직사각형 44"/>
          <p:cNvSpPr/>
          <p:nvPr/>
        </p:nvSpPr>
        <p:spPr>
          <a:xfrm>
            <a:off x="827584" y="119675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1)</a:t>
            </a:r>
            <a:r>
              <a:rPr lang="ko-KR" altLang="en-US" sz="3600" dirty="0" err="1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복지적행위로써</a:t>
            </a:r>
            <a:endParaRPr lang="en-US" altLang="ko-KR" sz="3600" dirty="0" smtClean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  <a:p>
            <a:pPr algn="ctr"/>
            <a:r>
              <a:rPr lang="ko-KR" altLang="en-US" sz="3600" dirty="0" err="1" smtClean="0">
                <a:solidFill>
                  <a:srgbClr val="FF0000"/>
                </a:solidFill>
                <a:latin typeface="-백제M" pitchFamily="18" charset="-127"/>
                <a:ea typeface="-백제M" pitchFamily="18" charset="-127"/>
              </a:rPr>
              <a:t>치료적개념</a:t>
            </a:r>
            <a:endParaRPr lang="ko-KR" altLang="en-US" sz="3600" dirty="0">
              <a:solidFill>
                <a:srgbClr val="FF0000"/>
              </a:solidFill>
              <a:latin typeface="-백제M" pitchFamily="18" charset="-127"/>
              <a:ea typeface="-백제M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508104" y="1196752"/>
            <a:ext cx="2880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2)</a:t>
            </a:r>
            <a:r>
              <a:rPr lang="ko-KR" altLang="en-US" sz="3600" dirty="0" err="1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교육적행위로써</a:t>
            </a:r>
            <a:endParaRPr lang="en-US" altLang="ko-KR" sz="3600" dirty="0" smtClean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  <a:p>
            <a:pPr algn="ctr"/>
            <a:r>
              <a:rPr lang="ko-KR" altLang="en-US" sz="3600" dirty="0" err="1" smtClean="0">
                <a:solidFill>
                  <a:srgbClr val="FF0000"/>
                </a:solidFill>
                <a:latin typeface="-백제M" pitchFamily="18" charset="-127"/>
                <a:ea typeface="-백제M" pitchFamily="18" charset="-127"/>
              </a:rPr>
              <a:t>예방적개념</a:t>
            </a:r>
            <a:endParaRPr lang="en-US" altLang="ko-KR" sz="3600" dirty="0" smtClean="0">
              <a:solidFill>
                <a:srgbClr val="FF0000"/>
              </a:solidFill>
              <a:latin typeface="-백제M" pitchFamily="18" charset="-127"/>
              <a:ea typeface="-백제M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95536" y="4581128"/>
            <a:ext cx="4027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실패</a:t>
            </a:r>
            <a:r>
              <a:rPr lang="en-US" altLang="ko-KR" sz="32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,</a:t>
            </a:r>
            <a:r>
              <a:rPr lang="ko-KR" altLang="en-US" sz="32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소비적</a:t>
            </a:r>
            <a:r>
              <a:rPr lang="en-US" altLang="ko-KR" sz="32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,</a:t>
            </a:r>
            <a:r>
              <a:rPr lang="ko-KR" altLang="en-US" sz="32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부정적</a:t>
            </a:r>
            <a:endParaRPr lang="en-US" altLang="ko-KR" sz="3200" dirty="0" smtClean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-백제M" pitchFamily="18" charset="-127"/>
                <a:ea typeface="-백제M" pitchFamily="18" charset="-127"/>
              </a:rPr>
              <a:t>과거지향적</a:t>
            </a:r>
            <a:endParaRPr lang="ko-KR" altLang="en-US" sz="3200" dirty="0">
              <a:solidFill>
                <a:srgbClr val="FF0000"/>
              </a:solidFill>
              <a:latin typeface="-백제M" pitchFamily="18" charset="-127"/>
              <a:ea typeface="-백제M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508104" y="4149080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원로로서</a:t>
            </a:r>
            <a:endParaRPr lang="en-US" altLang="ko-KR" sz="3600" dirty="0" smtClean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성공</a:t>
            </a:r>
            <a:r>
              <a:rPr lang="en-US" altLang="ko-KR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,</a:t>
            </a:r>
            <a:r>
              <a:rPr lang="ko-KR" altLang="en-US" sz="3600" dirty="0" smtClean="0">
                <a:solidFill>
                  <a:schemeClr val="bg1"/>
                </a:solidFill>
                <a:latin typeface="-백제M" pitchFamily="18" charset="-127"/>
                <a:ea typeface="-백제M" pitchFamily="18" charset="-127"/>
              </a:rPr>
              <a:t>생산적</a:t>
            </a:r>
            <a:endParaRPr lang="en-US" altLang="ko-KR" sz="3600" dirty="0" smtClean="0">
              <a:solidFill>
                <a:schemeClr val="bg1"/>
              </a:solidFill>
              <a:latin typeface="-백제M" pitchFamily="18" charset="-127"/>
              <a:ea typeface="-백제M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rgbClr val="FF0000"/>
                </a:solidFill>
                <a:latin typeface="-백제M" pitchFamily="18" charset="-127"/>
                <a:ea typeface="-백제M" pitchFamily="18" charset="-127"/>
              </a:rPr>
              <a:t>미래지향적</a:t>
            </a:r>
            <a:endParaRPr lang="ko-KR" altLang="en-US" sz="3600" dirty="0">
              <a:solidFill>
                <a:srgbClr val="FF0000"/>
              </a:solidFill>
              <a:latin typeface="-백제M" pitchFamily="18" charset="-127"/>
              <a:ea typeface="-백제M" pitchFamily="18" charset="-127"/>
            </a:endParaRPr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8. </a:t>
            </a:r>
            <a:r>
              <a:rPr lang="ko-KR" altLang="en-US" sz="4800" i="0" dirty="0" smtClean="0">
                <a:ea typeface="Asia동화B" pitchFamily="18" charset="-127"/>
              </a:rPr>
              <a:t>노인을 보는 시각</a:t>
            </a:r>
            <a:r>
              <a:rPr lang="en-US" altLang="ko-KR" sz="4800" i="0" dirty="0" smtClean="0">
                <a:ea typeface="Asia동화B" pitchFamily="18" charset="-127"/>
              </a:rPr>
              <a:t>-(1)</a:t>
            </a:r>
            <a:endParaRPr lang="en-US" altLang="ko-KR" sz="4800" i="0" dirty="0">
              <a:ea typeface="Asia동화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8. </a:t>
            </a:r>
            <a:r>
              <a:rPr lang="ko-KR" altLang="en-US" sz="4800" i="0" dirty="0" smtClean="0">
                <a:ea typeface="Asia동화B" pitchFamily="18" charset="-127"/>
              </a:rPr>
              <a:t>노인을 보는 시각</a:t>
            </a:r>
            <a:r>
              <a:rPr lang="en-US" altLang="ko-KR" sz="4800" i="0" dirty="0" smtClean="0">
                <a:ea typeface="Asia동화B" pitchFamily="18" charset="-127"/>
              </a:rPr>
              <a:t>-(2)</a:t>
            </a:r>
            <a:endParaRPr lang="en-US" altLang="ko-KR" sz="4800" i="0" dirty="0">
              <a:ea typeface="Asia동화B" pitchFamily="18" charset="-127"/>
            </a:endParaRPr>
          </a:p>
        </p:txBody>
      </p:sp>
      <p:sp>
        <p:nvSpPr>
          <p:cNvPr id="31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625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600" b="1" dirty="0" smtClean="0">
                <a:latin typeface="가을체" pitchFamily="18" charset="-127"/>
                <a:ea typeface="가을체" pitchFamily="18" charset="-127"/>
              </a:rPr>
              <a:t>3) </a:t>
            </a:r>
            <a:r>
              <a:rPr lang="ko-KR" altLang="en-US" sz="3600" b="1" dirty="0" err="1" smtClean="0">
                <a:latin typeface="가을체" pitchFamily="18" charset="-127"/>
                <a:ea typeface="가을체" pitchFamily="18" charset="-127"/>
              </a:rPr>
              <a:t>전인론적</a:t>
            </a:r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 시각</a:t>
            </a:r>
          </a:p>
          <a:p>
            <a:pPr lvl="1">
              <a:buNone/>
            </a:pPr>
            <a:r>
              <a:rPr lang="en-US" altLang="ko-KR" sz="2800" b="0" dirty="0" smtClean="0">
                <a:latin typeface="가을체" pitchFamily="18" charset="-127"/>
                <a:ea typeface="가을체" pitchFamily="18" charset="-127"/>
              </a:rPr>
              <a:t>(1) </a:t>
            </a:r>
            <a:r>
              <a:rPr lang="ko-KR" altLang="en-US" sz="2800" b="0" dirty="0" smtClean="0">
                <a:latin typeface="가을체" pitchFamily="18" charset="-127"/>
                <a:ea typeface="가을체" pitchFamily="18" charset="-127"/>
              </a:rPr>
              <a:t>완성된 사람           </a:t>
            </a:r>
            <a:r>
              <a:rPr lang="en-US" altLang="ko-KR" sz="2800" b="0" dirty="0" smtClean="0">
                <a:latin typeface="가을체" pitchFamily="18" charset="-127"/>
                <a:ea typeface="가을체" pitchFamily="18" charset="-127"/>
              </a:rPr>
              <a:t>(2) </a:t>
            </a:r>
            <a:r>
              <a:rPr lang="ko-KR" altLang="en-US" sz="2800" b="0" dirty="0" smtClean="0">
                <a:latin typeface="가을체" pitchFamily="18" charset="-127"/>
                <a:ea typeface="가을체" pitchFamily="18" charset="-127"/>
              </a:rPr>
              <a:t>원로와 선배</a:t>
            </a:r>
          </a:p>
          <a:p>
            <a:pPr lvl="1">
              <a:buNone/>
            </a:pPr>
            <a:r>
              <a:rPr lang="en-US" altLang="ko-KR" sz="2800" b="0" dirty="0" smtClean="0">
                <a:latin typeface="가을체" pitchFamily="18" charset="-127"/>
                <a:ea typeface="가을체" pitchFamily="18" charset="-127"/>
              </a:rPr>
              <a:t>(3) </a:t>
            </a:r>
            <a:r>
              <a:rPr lang="ko-KR" altLang="en-US" sz="2800" b="0" dirty="0" err="1" smtClean="0">
                <a:latin typeface="가을체" pitchFamily="18" charset="-127"/>
                <a:ea typeface="가을체" pitchFamily="18" charset="-127"/>
              </a:rPr>
              <a:t>완성기에</a:t>
            </a:r>
            <a:r>
              <a:rPr lang="ko-KR" altLang="en-US" sz="2800" b="0" dirty="0" smtClean="0">
                <a:latin typeface="가을체" pitchFamily="18" charset="-127"/>
                <a:ea typeface="가을체" pitchFamily="18" charset="-127"/>
              </a:rPr>
              <a:t> 이른 사람    </a:t>
            </a:r>
            <a:r>
              <a:rPr lang="en-US" altLang="ko-KR" sz="2800" b="0" dirty="0" smtClean="0">
                <a:latin typeface="가을체" pitchFamily="18" charset="-127"/>
                <a:ea typeface="가을체" pitchFamily="18" charset="-127"/>
              </a:rPr>
              <a:t>(4) </a:t>
            </a:r>
            <a:r>
              <a:rPr lang="ko-KR" altLang="en-US" sz="2800" b="0" dirty="0" smtClean="0">
                <a:latin typeface="가을체" pitchFamily="18" charset="-127"/>
                <a:ea typeface="가을체" pitchFamily="18" charset="-127"/>
              </a:rPr>
              <a:t>미래지향적인 사람</a:t>
            </a:r>
            <a:endParaRPr lang="en-US" altLang="ko-KR" sz="2800" b="0" dirty="0" smtClean="0">
              <a:latin typeface="가을체" pitchFamily="18" charset="-127"/>
              <a:ea typeface="가을체" pitchFamily="18" charset="-127"/>
            </a:endParaRPr>
          </a:p>
          <a:p>
            <a:pPr lvl="1">
              <a:buNone/>
            </a:pPr>
            <a:endParaRPr lang="ko-KR" altLang="en-US" dirty="0" smtClean="0">
              <a:latin typeface="가을체" pitchFamily="18" charset="-127"/>
              <a:ea typeface="가을체" pitchFamily="18" charset="-127"/>
            </a:endParaRPr>
          </a:p>
          <a:p>
            <a:pPr>
              <a:buNone/>
            </a:pPr>
            <a:r>
              <a:rPr lang="en-US" altLang="ko-KR" sz="3600" b="1" dirty="0" smtClean="0">
                <a:latin typeface="가을체" pitchFamily="18" charset="-127"/>
                <a:ea typeface="가을체" pitchFamily="18" charset="-127"/>
              </a:rPr>
              <a:t>4) </a:t>
            </a:r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미래노인의 시각</a:t>
            </a:r>
            <a:endParaRPr lang="en-US" altLang="ko-KR" sz="3600" b="1" dirty="0" smtClean="0">
              <a:latin typeface="가을체" pitchFamily="18" charset="-127"/>
              <a:ea typeface="가을체" pitchFamily="18" charset="-127"/>
            </a:endParaRPr>
          </a:p>
          <a:p>
            <a:pPr lvl="1">
              <a:buNone/>
            </a:pPr>
            <a:r>
              <a:rPr lang="en-US" altLang="ko-KR" sz="2800" b="0" dirty="0" smtClean="0">
                <a:latin typeface="가을체" pitchFamily="18" charset="-127"/>
                <a:ea typeface="가을체" pitchFamily="18" charset="-127"/>
              </a:rPr>
              <a:t>(1) </a:t>
            </a:r>
            <a:r>
              <a:rPr lang="ko-KR" altLang="en-US" sz="2800" b="0" dirty="0" smtClean="0">
                <a:latin typeface="가을체" pitchFamily="18" charset="-127"/>
                <a:ea typeface="가을체" pitchFamily="18" charset="-127"/>
              </a:rPr>
              <a:t>긍정적 노인           </a:t>
            </a:r>
            <a:r>
              <a:rPr lang="en-US" altLang="ko-KR" sz="2800" b="0" dirty="0" smtClean="0">
                <a:latin typeface="가을체" pitchFamily="18" charset="-127"/>
                <a:ea typeface="가을체" pitchFamily="18" charset="-127"/>
              </a:rPr>
              <a:t>(2) </a:t>
            </a:r>
            <a:r>
              <a:rPr lang="ko-KR" altLang="en-US" sz="2800" b="0" dirty="0" smtClean="0">
                <a:latin typeface="가을체" pitchFamily="18" charset="-127"/>
                <a:ea typeface="가을체" pitchFamily="18" charset="-127"/>
              </a:rPr>
              <a:t>생산적 노인</a:t>
            </a:r>
          </a:p>
          <a:p>
            <a:pPr lvl="1">
              <a:buNone/>
            </a:pPr>
            <a:r>
              <a:rPr lang="en-US" altLang="ko-KR" sz="2800" b="0" dirty="0" smtClean="0">
                <a:latin typeface="가을체" pitchFamily="18" charset="-127"/>
                <a:ea typeface="가을체" pitchFamily="18" charset="-127"/>
              </a:rPr>
              <a:t>(3) </a:t>
            </a:r>
            <a:r>
              <a:rPr lang="ko-KR" altLang="en-US" sz="2800" b="0" dirty="0" smtClean="0">
                <a:latin typeface="가을체" pitchFamily="18" charset="-127"/>
                <a:ea typeface="가을체" pitchFamily="18" charset="-127"/>
              </a:rPr>
              <a:t>미래지향적 노인</a:t>
            </a:r>
            <a:endParaRPr lang="en-US" altLang="ko-KR" sz="2800" b="0" dirty="0" smtClean="0">
              <a:latin typeface="가을체" pitchFamily="18" charset="-127"/>
              <a:ea typeface="가을체" pitchFamily="18" charset="-127"/>
            </a:endParaRPr>
          </a:p>
          <a:p>
            <a:pPr lvl="1">
              <a:buNone/>
            </a:pPr>
            <a:endParaRPr lang="ko-KR" altLang="en-US" sz="3600" b="1" dirty="0" smtClean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9. </a:t>
            </a:r>
            <a:r>
              <a:rPr lang="ko-KR" altLang="en-US" sz="4800" i="0" dirty="0" smtClean="0">
                <a:ea typeface="Asia동화B" pitchFamily="18" charset="-127"/>
              </a:rPr>
              <a:t>일반적인 노인의 개념</a:t>
            </a:r>
            <a:r>
              <a:rPr lang="en-US" altLang="ko-KR" sz="4800" i="0" dirty="0" smtClean="0">
                <a:ea typeface="Asia동화B" pitchFamily="18" charset="-127"/>
              </a:rPr>
              <a:t>-(1)</a:t>
            </a:r>
            <a:endParaRPr lang="en-US" altLang="ko-KR" sz="4800" i="0" dirty="0">
              <a:ea typeface="Asia동화B" pitchFamily="18" charset="-127"/>
            </a:endParaRPr>
          </a:p>
        </p:txBody>
      </p:sp>
      <p:sp>
        <p:nvSpPr>
          <p:cNvPr id="31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3729026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altLang="ko-KR" sz="4000" b="1" dirty="0" smtClean="0">
                <a:latin typeface="가을체" pitchFamily="18" charset="-127"/>
                <a:ea typeface="가을체" pitchFamily="18" charset="-127"/>
              </a:rPr>
              <a:t>1) </a:t>
            </a:r>
            <a:r>
              <a:rPr lang="ko-KR" altLang="en-US" sz="4000" b="1" dirty="0" smtClean="0">
                <a:latin typeface="가을체" pitchFamily="18" charset="-127"/>
                <a:ea typeface="가을체" pitchFamily="18" charset="-127"/>
              </a:rPr>
              <a:t>연령적 개념 </a:t>
            </a:r>
            <a:r>
              <a:rPr lang="en-US" altLang="ko-KR" sz="4000" b="1" dirty="0" smtClean="0">
                <a:latin typeface="가을체" pitchFamily="18" charset="-127"/>
                <a:ea typeface="가을체" pitchFamily="18" charset="-127"/>
              </a:rPr>
              <a:t>	 2) </a:t>
            </a:r>
            <a:r>
              <a:rPr lang="ko-KR" altLang="en-US" sz="4000" b="1" dirty="0" smtClean="0">
                <a:latin typeface="가을체" pitchFamily="18" charset="-127"/>
                <a:ea typeface="가을체" pitchFamily="18" charset="-127"/>
              </a:rPr>
              <a:t>사회적 개념</a:t>
            </a:r>
            <a:endParaRPr lang="en-US" altLang="ko-KR" sz="4000" b="1" dirty="0" smtClean="0">
              <a:latin typeface="가을체" pitchFamily="18" charset="-127"/>
              <a:ea typeface="가을체" pitchFamily="18" charset="-127"/>
            </a:endParaRPr>
          </a:p>
          <a:p>
            <a:pPr marL="742950" indent="-742950">
              <a:buNone/>
            </a:pPr>
            <a:r>
              <a:rPr lang="en-US" altLang="ko-KR" sz="4000" b="1" dirty="0" smtClean="0">
                <a:latin typeface="가을체" pitchFamily="18" charset="-127"/>
                <a:ea typeface="가을체" pitchFamily="18" charset="-127"/>
              </a:rPr>
              <a:t>3) </a:t>
            </a:r>
            <a:r>
              <a:rPr lang="ko-KR" altLang="en-US" sz="4000" b="1" dirty="0" smtClean="0">
                <a:latin typeface="가을체" pitchFamily="18" charset="-127"/>
                <a:ea typeface="가을체" pitchFamily="18" charset="-127"/>
              </a:rPr>
              <a:t>심리적 개념 </a:t>
            </a:r>
            <a:r>
              <a:rPr lang="en-US" altLang="ko-KR" sz="4000" b="1" dirty="0" smtClean="0">
                <a:latin typeface="가을체" pitchFamily="18" charset="-127"/>
                <a:ea typeface="가을체" pitchFamily="18" charset="-127"/>
              </a:rPr>
              <a:t>	 4) </a:t>
            </a:r>
            <a:r>
              <a:rPr lang="ko-KR" altLang="en-US" sz="4000" b="1" dirty="0" smtClean="0">
                <a:latin typeface="가을체" pitchFamily="18" charset="-127"/>
                <a:ea typeface="가을체" pitchFamily="18" charset="-127"/>
              </a:rPr>
              <a:t>직업적 개념</a:t>
            </a:r>
            <a:endParaRPr lang="en-US" altLang="ko-KR" sz="4000" b="1" dirty="0" smtClean="0">
              <a:latin typeface="가을체" pitchFamily="18" charset="-127"/>
              <a:ea typeface="가을체" pitchFamily="18" charset="-127"/>
            </a:endParaRPr>
          </a:p>
          <a:p>
            <a:pPr>
              <a:buNone/>
            </a:pPr>
            <a:r>
              <a:rPr lang="en-US" altLang="ko-KR" sz="4000" b="1" dirty="0" smtClean="0">
                <a:latin typeface="가을체" pitchFamily="18" charset="-127"/>
                <a:ea typeface="가을체" pitchFamily="18" charset="-127"/>
              </a:rPr>
              <a:t>5) </a:t>
            </a:r>
            <a:r>
              <a:rPr lang="ko-KR" altLang="en-US" sz="4000" b="1" dirty="0" smtClean="0">
                <a:latin typeface="가을체" pitchFamily="18" charset="-127"/>
                <a:ea typeface="가을체" pitchFamily="18" charset="-127"/>
              </a:rPr>
              <a:t>교육적 개념</a:t>
            </a:r>
            <a:r>
              <a:rPr lang="en-US" altLang="ko-KR" sz="4000" b="1" dirty="0" smtClean="0">
                <a:latin typeface="가을체" pitchFamily="18" charset="-127"/>
                <a:ea typeface="가을체" pitchFamily="18" charset="-127"/>
              </a:rPr>
              <a:t>	 6) </a:t>
            </a:r>
            <a:r>
              <a:rPr lang="ko-KR" altLang="en-US" sz="4000" b="1" dirty="0" smtClean="0">
                <a:latin typeface="가을체" pitchFamily="18" charset="-127"/>
                <a:ea typeface="가을체" pitchFamily="18" charset="-127"/>
              </a:rPr>
              <a:t>역할적 개념</a:t>
            </a:r>
            <a:endParaRPr lang="en-US" altLang="ko-KR" sz="4000" b="1" dirty="0" smtClean="0">
              <a:latin typeface="가을체" pitchFamily="18" charset="-127"/>
              <a:ea typeface="가을체" pitchFamily="18" charset="-127"/>
            </a:endParaRPr>
          </a:p>
          <a:p>
            <a:pPr>
              <a:buNone/>
            </a:pPr>
            <a:r>
              <a:rPr lang="en-US" altLang="ko-KR" sz="4000" b="1" dirty="0" smtClean="0">
                <a:latin typeface="가을체" pitchFamily="18" charset="-127"/>
                <a:ea typeface="가을체" pitchFamily="18" charset="-127"/>
              </a:rPr>
              <a:t>7) </a:t>
            </a:r>
            <a:r>
              <a:rPr lang="ko-KR" altLang="en-US" sz="4000" b="1" dirty="0" smtClean="0">
                <a:latin typeface="가을체" pitchFamily="18" charset="-127"/>
                <a:ea typeface="가을체" pitchFamily="18" charset="-127"/>
              </a:rPr>
              <a:t>자각적 개념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9. </a:t>
            </a:r>
            <a:r>
              <a:rPr lang="ko-KR" altLang="en-US" sz="4800" i="0" dirty="0" smtClean="0">
                <a:ea typeface="Asia동화B" pitchFamily="18" charset="-127"/>
              </a:rPr>
              <a:t>일반적인 노인의 개념</a:t>
            </a:r>
            <a:r>
              <a:rPr lang="en-US" altLang="ko-KR" sz="4800" i="0" dirty="0" smtClean="0">
                <a:ea typeface="Asia동화B" pitchFamily="18" charset="-127"/>
              </a:rPr>
              <a:t>-(2)</a:t>
            </a:r>
            <a:endParaRPr lang="en-US" altLang="ko-KR" sz="4800" i="0" dirty="0">
              <a:ea typeface="Asia동화B" pitchFamily="18" charset="-127"/>
            </a:endParaRPr>
          </a:p>
        </p:txBody>
      </p:sp>
      <p:pic>
        <p:nvPicPr>
          <p:cNvPr id="6" name="그림 5" descr="동안할머니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124744"/>
            <a:ext cx="3218890" cy="4313312"/>
          </a:xfrm>
          <a:prstGeom prst="rect">
            <a:avLst/>
          </a:prstGeom>
        </p:spPr>
      </p:pic>
      <p:pic>
        <p:nvPicPr>
          <p:cNvPr id="8" name="그림 7" descr="13살아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24744"/>
            <a:ext cx="3258656" cy="3258656"/>
          </a:xfrm>
          <a:prstGeom prst="rect">
            <a:avLst/>
          </a:prstGeom>
        </p:spPr>
      </p:pic>
      <p:pic>
        <p:nvPicPr>
          <p:cNvPr id="9" name="그림 8" descr="동안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124744"/>
            <a:ext cx="2160240" cy="4320480"/>
          </a:xfrm>
          <a:prstGeom prst="rect">
            <a:avLst/>
          </a:prstGeom>
        </p:spPr>
      </p:pic>
      <p:pic>
        <p:nvPicPr>
          <p:cNvPr id="10" name="그림 9" descr="동안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437112"/>
            <a:ext cx="3384376" cy="31672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10. </a:t>
            </a:r>
            <a:r>
              <a:rPr lang="ko-KR" altLang="en-US" sz="4800" i="0" dirty="0" smtClean="0">
                <a:ea typeface="Asia동화B" pitchFamily="18" charset="-127"/>
              </a:rPr>
              <a:t>미래노인의 새로운 이해</a:t>
            </a:r>
            <a:endParaRPr lang="en-US" altLang="ko-KR" sz="4800" i="0" dirty="0">
              <a:ea typeface="Asia동화B" pitchFamily="18" charset="-127"/>
            </a:endParaRPr>
          </a:p>
        </p:txBody>
      </p:sp>
      <p:sp>
        <p:nvSpPr>
          <p:cNvPr id="31" name="내용 개체 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ko-KR" altLang="en-US" sz="4400" dirty="0" smtClean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 아름다운 인생</a:t>
            </a:r>
            <a:r>
              <a:rPr lang="ko-KR" altLang="en-US" sz="4400" dirty="0" smtClean="0">
                <a:latin typeface="가을체" pitchFamily="18" charset="-127"/>
                <a:ea typeface="가을체" pitchFamily="18" charset="-127"/>
              </a:rPr>
              <a:t>과 </a:t>
            </a:r>
            <a:r>
              <a:rPr lang="ko-KR" altLang="en-US" sz="4400" dirty="0" smtClean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행복한 삶</a:t>
            </a:r>
            <a:r>
              <a:rPr lang="ko-KR" altLang="en-US" sz="4400" dirty="0" smtClean="0">
                <a:latin typeface="가을체" pitchFamily="18" charset="-127"/>
                <a:ea typeface="가을체" pitchFamily="18" charset="-127"/>
              </a:rPr>
              <a:t>을</a:t>
            </a:r>
            <a:endParaRPr lang="en-US" altLang="ko-KR" sz="4400" dirty="0" smtClean="0">
              <a:latin typeface="가을체" pitchFamily="18" charset="-127"/>
              <a:ea typeface="가을체" pitchFamily="18" charset="-127"/>
            </a:endParaRPr>
          </a:p>
          <a:p>
            <a:pPr lvl="1">
              <a:buNone/>
            </a:pPr>
            <a:r>
              <a:rPr lang="ko-KR" altLang="en-US" sz="4400" dirty="0" smtClean="0">
                <a:latin typeface="가을체" pitchFamily="18" charset="-127"/>
                <a:ea typeface="가을체" pitchFamily="18" charset="-127"/>
              </a:rPr>
              <a:t> 살아가는 인생 최고의 경지에</a:t>
            </a:r>
            <a:endParaRPr lang="en-US" altLang="ko-KR" sz="4400" dirty="0" smtClean="0">
              <a:latin typeface="가을체" pitchFamily="18" charset="-127"/>
              <a:ea typeface="가을체" pitchFamily="18" charset="-127"/>
            </a:endParaRPr>
          </a:p>
          <a:p>
            <a:pPr lvl="1">
              <a:buNone/>
            </a:pPr>
            <a:r>
              <a:rPr lang="ko-KR" altLang="en-US" sz="44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ko-KR" altLang="en-US" sz="4400" spc="300" dirty="0" smtClean="0">
                <a:latin typeface="가을체" pitchFamily="18" charset="-127"/>
                <a:ea typeface="가을체" pitchFamily="18" charset="-127"/>
              </a:rPr>
              <a:t>도달한 </a:t>
            </a:r>
            <a:r>
              <a:rPr lang="ko-KR" altLang="en-US" sz="4400" spc="300" dirty="0" smtClean="0">
                <a:solidFill>
                  <a:srgbClr val="7030A0"/>
                </a:solidFill>
                <a:latin typeface="가을체" pitchFamily="18" charset="-127"/>
                <a:ea typeface="가을체" pitchFamily="18" charset="-127"/>
              </a:rPr>
              <a:t>원로와 선배</a:t>
            </a:r>
            <a:r>
              <a:rPr lang="ko-KR" altLang="en-US" sz="4400" spc="300" dirty="0" smtClean="0">
                <a:latin typeface="가을체" pitchFamily="18" charset="-127"/>
                <a:ea typeface="가을체" pitchFamily="18" charset="-127"/>
              </a:rPr>
              <a:t>로서의 </a:t>
            </a:r>
            <a:endParaRPr lang="en-US" altLang="ko-KR" sz="4400" spc="300" dirty="0" smtClean="0">
              <a:latin typeface="가을체" pitchFamily="18" charset="-127"/>
              <a:ea typeface="가을체" pitchFamily="18" charset="-127"/>
            </a:endParaRPr>
          </a:p>
          <a:p>
            <a:pPr lvl="1">
              <a:buNone/>
            </a:pPr>
            <a:r>
              <a:rPr lang="en-US" altLang="ko-KR" sz="4400" dirty="0" smtClean="0">
                <a:solidFill>
                  <a:srgbClr val="7030A0"/>
                </a:solidFill>
                <a:latin typeface="가을체" pitchFamily="18" charset="-127"/>
                <a:ea typeface="가을체" pitchFamily="18" charset="-127"/>
              </a:rPr>
              <a:t> </a:t>
            </a:r>
            <a:r>
              <a:rPr lang="ko-KR" altLang="en-US" sz="4400" dirty="0" err="1" smtClean="0">
                <a:solidFill>
                  <a:srgbClr val="7030A0"/>
                </a:solidFill>
                <a:latin typeface="가을체" pitchFamily="18" charset="-127"/>
                <a:ea typeface="가을체" pitchFamily="18" charset="-127"/>
              </a:rPr>
              <a:t>완성기</a:t>
            </a:r>
            <a:r>
              <a:rPr lang="ko-KR" altLang="en-US" sz="4400" dirty="0" err="1" smtClean="0">
                <a:latin typeface="가을체" pitchFamily="18" charset="-127"/>
                <a:ea typeface="가을체" pitchFamily="18" charset="-127"/>
              </a:rPr>
              <a:t>에</a:t>
            </a:r>
            <a:r>
              <a:rPr lang="ko-KR" altLang="en-US" sz="4400" dirty="0" smtClean="0">
                <a:latin typeface="가을체" pitchFamily="18" charset="-127"/>
                <a:ea typeface="가을체" pitchFamily="18" charset="-127"/>
              </a:rPr>
              <a:t> 이른 사람을 말한다</a:t>
            </a:r>
            <a:r>
              <a:rPr lang="en-US" altLang="ko-KR" sz="4400" dirty="0" smtClean="0">
                <a:latin typeface="가을체" pitchFamily="18" charset="-127"/>
                <a:ea typeface="가을체" pitchFamily="18" charset="-127"/>
              </a:rPr>
              <a:t>.</a:t>
            </a:r>
            <a:endParaRPr lang="ko-KR" altLang="en-US" sz="4400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19"/>
          <p:cNvSpPr>
            <a:spLocks noChangeArrowheads="1"/>
          </p:cNvSpPr>
          <p:nvPr/>
        </p:nvSpPr>
        <p:spPr bwMode="auto">
          <a:xfrm>
            <a:off x="395536" y="0"/>
            <a:ext cx="8424936" cy="6525344"/>
          </a:xfrm>
          <a:prstGeom prst="roundRect">
            <a:avLst>
              <a:gd name="adj" fmla="val 9519"/>
            </a:avLst>
          </a:prstGeom>
          <a:solidFill>
            <a:schemeClr val="bg1">
              <a:alpha val="60001"/>
            </a:schemeClr>
          </a:solidFill>
          <a:ln w="19050" cap="rnd" algn="ctr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141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37312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ea typeface="Asia표구체" pitchFamily="18" charset="-127"/>
              </a:rPr>
              <a:t>효 </a:t>
            </a:r>
            <a:r>
              <a:rPr lang="en-US" altLang="ko-KR" sz="4000" dirty="0" smtClean="0">
                <a:ea typeface="Asia표구체" pitchFamily="18" charset="-127"/>
              </a:rPr>
              <a:t/>
            </a:r>
            <a:br>
              <a:rPr lang="en-US" altLang="ko-KR" sz="4000" dirty="0" smtClean="0">
                <a:ea typeface="Asia표구체" pitchFamily="18" charset="-127"/>
              </a:rPr>
            </a:br>
            <a:r>
              <a:rPr lang="en-US" altLang="ko-KR" sz="2000" dirty="0" smtClean="0">
                <a:ea typeface="Asia표구체" pitchFamily="18" charset="-127"/>
              </a:rPr>
              <a:t>					</a:t>
            </a:r>
            <a:r>
              <a:rPr lang="ko-KR" altLang="en-US" sz="2000" dirty="0" smtClean="0">
                <a:ea typeface="Asia표구체" pitchFamily="18" charset="-127"/>
              </a:rPr>
              <a:t>한효섭  詩</a:t>
            </a:r>
            <a:r>
              <a:rPr lang="en-US" altLang="ko-KR" sz="4000" dirty="0" smtClean="0">
                <a:ea typeface="Asia표구체" pitchFamily="18" charset="-127"/>
              </a:rPr>
              <a:t/>
            </a:r>
            <a:br>
              <a:rPr lang="en-US" altLang="ko-KR" sz="4000" dirty="0" smtClean="0">
                <a:ea typeface="Asia표구체" pitchFamily="18" charset="-127"/>
              </a:rPr>
            </a:br>
            <a:r>
              <a:rPr lang="ko-KR" altLang="en-US" sz="4000" dirty="0" smtClean="0"/>
              <a:t> </a:t>
            </a:r>
            <a:r>
              <a:rPr lang="ko-KR" altLang="en-US" sz="2800" spc="300" dirty="0" smtClean="0">
                <a:ea typeface="(한)고인돌B" pitchFamily="18" charset="-127"/>
              </a:rPr>
              <a:t>나 늙어 </a:t>
            </a:r>
            <a:r>
              <a:rPr lang="ko-KR" altLang="en-US" sz="2800" spc="300" dirty="0" err="1" smtClean="0">
                <a:ea typeface="(한)고인돌B" pitchFamily="18" charset="-127"/>
              </a:rPr>
              <a:t>노인되고</a:t>
            </a:r>
            <a:r>
              <a:rPr lang="ko-KR" altLang="en-US" sz="2800" spc="300" dirty="0" smtClean="0">
                <a:ea typeface="(한)고인돌B" pitchFamily="18" charset="-127"/>
              </a:rPr>
              <a:t>  노인 젊어 나였으니 </a:t>
            </a:r>
            <a:r>
              <a:rPr lang="en-US" altLang="ko-KR" sz="2800" spc="300" dirty="0" smtClean="0">
                <a:ea typeface="(한)고인돌B" pitchFamily="18" charset="-127"/>
              </a:rPr>
              <a:t/>
            </a:r>
            <a:br>
              <a:rPr lang="en-US" altLang="ko-KR" sz="2800" spc="300" dirty="0" smtClean="0">
                <a:ea typeface="(한)고인돌B" pitchFamily="18" charset="-127"/>
              </a:rPr>
            </a:br>
            <a:r>
              <a:rPr lang="ko-KR" altLang="en-US" sz="2800" spc="300" dirty="0" smtClean="0">
                <a:ea typeface="(한)고인돌B" pitchFamily="18" charset="-127"/>
              </a:rPr>
              <a:t>나와 노인이 둘 아니고 하나로다</a:t>
            </a:r>
            <a:r>
              <a:rPr lang="en-US" altLang="ko-KR" sz="2800" spc="300" dirty="0" smtClean="0">
                <a:ea typeface="(한)고인돌B" pitchFamily="18" charset="-127"/>
              </a:rPr>
              <a:t>. </a:t>
            </a:r>
            <a:br>
              <a:rPr lang="en-US" altLang="ko-KR" sz="2800" spc="300" dirty="0" smtClean="0">
                <a:ea typeface="(한)고인돌B" pitchFamily="18" charset="-127"/>
              </a:rPr>
            </a:br>
            <a:r>
              <a:rPr lang="en-US" altLang="ko-KR" sz="2800" spc="300" dirty="0" smtClean="0">
                <a:ea typeface="(한)고인돌B" pitchFamily="18" charset="-127"/>
              </a:rPr>
              <a:t>  </a:t>
            </a:r>
            <a:r>
              <a:rPr lang="ko-KR" altLang="en-US" sz="2800" spc="300" dirty="0" smtClean="0">
                <a:ea typeface="(한)고인돌B" pitchFamily="18" charset="-127"/>
              </a:rPr>
              <a:t>인생은 영원한 것</a:t>
            </a:r>
            <a:r>
              <a:rPr lang="en-US" altLang="ko-KR" sz="2800" spc="300" dirty="0" smtClean="0">
                <a:ea typeface="(한)고인돌B" pitchFamily="18" charset="-127"/>
              </a:rPr>
              <a:t>, </a:t>
            </a:r>
            <a:br>
              <a:rPr lang="en-US" altLang="ko-KR" sz="2800" spc="300" dirty="0" smtClean="0">
                <a:ea typeface="(한)고인돌B" pitchFamily="18" charset="-127"/>
              </a:rPr>
            </a:br>
            <a:r>
              <a:rPr lang="ko-KR" altLang="en-US" sz="2800" spc="300" dirty="0" smtClean="0">
                <a:ea typeface="(한)고인돌B" pitchFamily="18" charset="-127"/>
              </a:rPr>
              <a:t>나 젊음 다 바쳐 </a:t>
            </a:r>
            <a:r>
              <a:rPr lang="en-US" altLang="ko-KR" sz="2800" spc="300" dirty="0" smtClean="0">
                <a:ea typeface="(한)고인돌B" pitchFamily="18" charset="-127"/>
              </a:rPr>
              <a:t/>
            </a:r>
            <a:br>
              <a:rPr lang="en-US" altLang="ko-KR" sz="2800" spc="300" dirty="0" smtClean="0">
                <a:ea typeface="(한)고인돌B" pitchFamily="18" charset="-127"/>
              </a:rPr>
            </a:br>
            <a:r>
              <a:rPr lang="ko-KR" altLang="en-US" sz="2800" spc="300" dirty="0" smtClean="0">
                <a:ea typeface="(한)고인돌B" pitchFamily="18" charset="-127"/>
              </a:rPr>
              <a:t>노인공경하고 위로하여 </a:t>
            </a:r>
            <a:r>
              <a:rPr lang="en-US" altLang="ko-KR" sz="2800" spc="300" dirty="0" smtClean="0">
                <a:ea typeface="(한)고인돌B" pitchFamily="18" charset="-127"/>
              </a:rPr>
              <a:t/>
            </a:r>
            <a:br>
              <a:rPr lang="en-US" altLang="ko-KR" sz="2800" spc="300" dirty="0" smtClean="0">
                <a:ea typeface="(한)고인돌B" pitchFamily="18" charset="-127"/>
              </a:rPr>
            </a:br>
            <a:r>
              <a:rPr lang="ko-KR" altLang="en-US" sz="2800" spc="300" dirty="0" smtClean="0">
                <a:ea typeface="(한)고인돌B" pitchFamily="18" charset="-127"/>
              </a:rPr>
              <a:t>영원한 나의 삶</a:t>
            </a:r>
            <a:r>
              <a:rPr lang="en-US" altLang="ko-KR" sz="2800" spc="300" dirty="0" smtClean="0">
                <a:ea typeface="(한)고인돌B" pitchFamily="18" charset="-127"/>
              </a:rPr>
              <a:t>, </a:t>
            </a:r>
            <a:br>
              <a:rPr lang="en-US" altLang="ko-KR" sz="2800" spc="300" dirty="0" smtClean="0">
                <a:ea typeface="(한)고인돌B" pitchFamily="18" charset="-127"/>
              </a:rPr>
            </a:br>
            <a:r>
              <a:rPr lang="ko-KR" altLang="en-US" sz="2800" spc="300" dirty="0" smtClean="0">
                <a:ea typeface="(한)고인돌B" pitchFamily="18" charset="-127"/>
              </a:rPr>
              <a:t>여기에 행복과 보람이 있으리</a:t>
            </a:r>
            <a:endParaRPr lang="ko-KR" altLang="en-US" sz="2800" spc="300" dirty="0">
              <a:ea typeface="(한)고인돌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419"/>
          <p:cNvSpPr>
            <a:spLocks noChangeArrowheads="1"/>
          </p:cNvSpPr>
          <p:nvPr/>
        </p:nvSpPr>
        <p:spPr bwMode="auto">
          <a:xfrm>
            <a:off x="395536" y="908720"/>
            <a:ext cx="8424936" cy="5400600"/>
          </a:xfrm>
          <a:prstGeom prst="roundRect">
            <a:avLst>
              <a:gd name="adj" fmla="val 9519"/>
            </a:avLst>
          </a:prstGeom>
          <a:solidFill>
            <a:schemeClr val="bg1">
              <a:alpha val="60001"/>
            </a:schemeClr>
          </a:solidFill>
          <a:ln w="19050" cap="rnd" algn="ctr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9012" name="Rectangle 6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800" i="0" dirty="0" smtClean="0">
                <a:latin typeface="+mn-ea"/>
                <a:ea typeface="(한)초롱체B" pitchFamily="18" charset="-127"/>
              </a:rPr>
              <a:t>하느님이 부르시거든</a:t>
            </a:r>
            <a:r>
              <a:rPr lang="en-US" altLang="ko-KR" sz="4800" i="0" dirty="0" smtClean="0">
                <a:latin typeface="+mn-ea"/>
                <a:ea typeface="(한)초롱체B" pitchFamily="18" charset="-127"/>
              </a:rPr>
              <a:t>-(1)</a:t>
            </a:r>
            <a:endParaRPr lang="en-US" altLang="ko-KR" sz="4800" i="0" dirty="0">
              <a:latin typeface="+mn-ea"/>
              <a:ea typeface="(한)초롱체B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55576" y="1124744"/>
            <a:ext cx="7992888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buFont typeface="Wingdings" pitchFamily="2" charset="2"/>
              <a:buChar char="v"/>
            </a:pPr>
            <a:r>
              <a:rPr lang="ko-KR" altLang="en-US" sz="3200" b="1" dirty="0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 회갑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: 60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에 하느님이 부르시거든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,</a:t>
            </a:r>
            <a:endParaRPr lang="ko-KR" altLang="en-US" sz="32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ts val="5000"/>
              </a:lnSpc>
              <a:buNone/>
            </a:pP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‘올해가 초등학교 졸업반이라고 말씀 올려라’</a:t>
            </a:r>
          </a:p>
          <a:p>
            <a:pPr>
              <a:lnSpc>
                <a:spcPts val="5000"/>
              </a:lnSpc>
              <a:buFont typeface="Wingdings" pitchFamily="2" charset="2"/>
              <a:buChar char="v"/>
            </a:pPr>
            <a:r>
              <a:rPr lang="ko-KR" altLang="en-US" sz="3200" b="1" dirty="0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 고희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: 70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에 하느님이 부르시거든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,</a:t>
            </a:r>
            <a:endParaRPr lang="ko-KR" altLang="en-US" sz="32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ts val="5000"/>
              </a:lnSpc>
              <a:buNone/>
            </a:pP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‘이제 제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2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의 청춘이라고 말씀 올려라’</a:t>
            </a:r>
          </a:p>
          <a:p>
            <a:pPr>
              <a:lnSpc>
                <a:spcPts val="5000"/>
              </a:lnSpc>
              <a:buFont typeface="Wingdings" pitchFamily="2" charset="2"/>
              <a:buChar char="v"/>
            </a:pPr>
            <a:r>
              <a:rPr lang="ko-KR" altLang="en-US" sz="3200" b="1" dirty="0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 희수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: 77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에 하느님이 부르시거든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,</a:t>
            </a:r>
            <a:endParaRPr lang="ko-KR" altLang="en-US" sz="32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ts val="5000"/>
              </a:lnSpc>
              <a:buNone/>
            </a:pP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‘아직 할 일이 남았다고 말씀 올려라’</a:t>
            </a:r>
          </a:p>
          <a:p>
            <a:pPr>
              <a:lnSpc>
                <a:spcPts val="5000"/>
              </a:lnSpc>
              <a:buFont typeface="Wingdings" pitchFamily="2" charset="2"/>
              <a:buChar char="v"/>
            </a:pPr>
            <a:r>
              <a:rPr lang="ko-KR" altLang="en-US" sz="3200" b="1" dirty="0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 </a:t>
            </a:r>
            <a:r>
              <a:rPr lang="ko-KR" altLang="en-US" sz="3200" b="1" dirty="0" err="1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율수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: 80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에 하느님이 부르시거든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,</a:t>
            </a:r>
            <a:endParaRPr lang="ko-KR" altLang="en-US" sz="32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ts val="5000"/>
              </a:lnSpc>
              <a:buNone/>
            </a:pP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‘인생이 이제부터라고 말씀 올려라’</a:t>
            </a:r>
            <a:endParaRPr lang="ko-KR" altLang="en-US" sz="3200" dirty="0"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33" name="아리랑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419"/>
          <p:cNvSpPr>
            <a:spLocks noChangeArrowheads="1"/>
          </p:cNvSpPr>
          <p:nvPr/>
        </p:nvSpPr>
        <p:spPr bwMode="auto">
          <a:xfrm>
            <a:off x="395536" y="908720"/>
            <a:ext cx="8424936" cy="5400600"/>
          </a:xfrm>
          <a:prstGeom prst="roundRect">
            <a:avLst>
              <a:gd name="adj" fmla="val 9519"/>
            </a:avLst>
          </a:prstGeom>
          <a:solidFill>
            <a:schemeClr val="bg1">
              <a:alpha val="60001"/>
            </a:schemeClr>
          </a:solidFill>
          <a:ln w="19050" cap="rnd" algn="ctr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9012" name="Rectangle 6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800" i="0" dirty="0" smtClean="0">
                <a:latin typeface="+mn-ea"/>
                <a:ea typeface="(한)초롱체B" pitchFamily="18" charset="-127"/>
              </a:rPr>
              <a:t>하느님이 부르시거든</a:t>
            </a:r>
            <a:r>
              <a:rPr lang="en-US" altLang="ko-KR" sz="4800" i="0" dirty="0" smtClean="0">
                <a:latin typeface="+mn-ea"/>
                <a:ea typeface="(한)초롱체B" pitchFamily="18" charset="-127"/>
              </a:rPr>
              <a:t>-(2)</a:t>
            </a:r>
            <a:endParaRPr lang="en-US" altLang="ko-KR" sz="4800" i="0" dirty="0">
              <a:latin typeface="+mn-ea"/>
              <a:ea typeface="(한)초롱체B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67544" y="1124744"/>
            <a:ext cx="8496944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3000" b="1" dirty="0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 미수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: 88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에 하느님이 부르시거든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,</a:t>
            </a:r>
            <a:endParaRPr lang="ko-KR" altLang="en-US" sz="30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ts val="4000"/>
              </a:lnSpc>
              <a:buNone/>
            </a:pP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‘여기저기 오라는 곳 많다고 말씀 올려라’</a:t>
            </a:r>
          </a:p>
          <a:p>
            <a:pPr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3000" b="1" dirty="0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 </a:t>
            </a:r>
            <a:r>
              <a:rPr lang="ko-KR" altLang="en-US" sz="3000" b="1" dirty="0" err="1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졸수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: 90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에 하느님이 부르시거든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,</a:t>
            </a:r>
            <a:endParaRPr lang="ko-KR" altLang="en-US" sz="30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ts val="4000"/>
              </a:lnSpc>
              <a:buNone/>
            </a:pP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‘한참 여가를 즐긴다고 말씀 올려라’</a:t>
            </a:r>
          </a:p>
          <a:p>
            <a:pPr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3000" b="1" dirty="0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 백수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: 99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에 하느님이 부르시거든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,</a:t>
            </a:r>
            <a:endParaRPr lang="ko-KR" altLang="en-US" sz="30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ts val="4000"/>
              </a:lnSpc>
              <a:buNone/>
            </a:pP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‘때가 되면 내가 알아서 가겠다고 말씀 올려라’</a:t>
            </a:r>
          </a:p>
          <a:p>
            <a:pPr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3000" b="1" dirty="0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 천수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천세에 하느님이 부르시거든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,</a:t>
            </a:r>
            <a:endParaRPr lang="ko-KR" altLang="en-US" sz="30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ts val="4000"/>
              </a:lnSpc>
              <a:buNone/>
            </a:pP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‘노인대학졸업식을 마치고 가겠다고 말씀 올려라’</a:t>
            </a:r>
          </a:p>
          <a:p>
            <a:pPr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3000" b="1" dirty="0" smtClean="0">
                <a:solidFill>
                  <a:srgbClr val="002060"/>
                </a:solidFill>
                <a:latin typeface="가을체" pitchFamily="18" charset="-127"/>
                <a:ea typeface="가을체" pitchFamily="18" charset="-127"/>
              </a:rPr>
              <a:t> 만수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만세에 하느님이 부르시거든</a:t>
            </a:r>
            <a:r>
              <a:rPr lang="en-US" altLang="ko-KR" sz="3000" dirty="0" smtClean="0">
                <a:latin typeface="가을체" pitchFamily="18" charset="-127"/>
                <a:ea typeface="가을체" pitchFamily="18" charset="-127"/>
              </a:rPr>
              <a:t>,</a:t>
            </a:r>
            <a:endParaRPr lang="ko-KR" altLang="en-US" sz="30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ts val="4000"/>
              </a:lnSpc>
              <a:buNone/>
            </a:pPr>
            <a:r>
              <a:rPr lang="ko-KR" altLang="en-US" sz="3000" dirty="0" smtClean="0">
                <a:latin typeface="가을체" pitchFamily="18" charset="-127"/>
                <a:ea typeface="가을체" pitchFamily="18" charset="-127"/>
              </a:rPr>
              <a:t>‘이미 하늘나라에 와 있다고 말씀 올려라’</a:t>
            </a:r>
            <a:endParaRPr lang="ko-KR" altLang="en-US" sz="3000" dirty="0"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5" name="아리랑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560" y="1052736"/>
            <a:ext cx="7705228" cy="5257601"/>
          </a:xfrm>
          <a:prstGeom prst="rect">
            <a:avLst/>
          </a:prstGeom>
          <a:solidFill>
            <a:srgbClr val="001A86">
              <a:alpha val="70195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" name="Rectangle 3"/>
          <p:cNvSpPr txBox="1">
            <a:spLocks noChangeArrowheads="1"/>
          </p:cNvSpPr>
          <p:nvPr/>
        </p:nvSpPr>
        <p:spPr bwMode="auto">
          <a:xfrm>
            <a:off x="395536" y="1268760"/>
            <a:ext cx="82311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1" hangingPunct="1">
              <a:lnSpc>
                <a:spcPts val="5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미래노인의 새로운 정의는</a:t>
            </a:r>
            <a:endParaRPr kumimoji="1" lang="en-US" altLang="ko-KR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 윤명조450" pitchFamily="18" charset="-127"/>
              <a:ea typeface=" 윤명조450" pitchFamily="18" charset="-127"/>
              <a:cs typeface="+mn-cs"/>
            </a:endParaRPr>
          </a:p>
          <a:p>
            <a:pPr marL="342900" marR="0" lvl="0" indent="-342900" algn="ctr" defTabSz="914400" rtl="0" eaLnBrk="1" fontAlgn="base" latinLnBrk="1" hangingPunct="1">
              <a:lnSpc>
                <a:spcPts val="5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인생의 최고경지에 도달한 </a:t>
            </a: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원로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,</a:t>
            </a:r>
          </a:p>
          <a:p>
            <a:pPr marL="342900" marR="0" lvl="0" indent="-342900" algn="ctr" defTabSz="914400" rtl="0" eaLnBrk="1" fontAlgn="base" latinLnBrk="1" hangingPunct="1">
              <a:lnSpc>
                <a:spcPts val="5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선배와 스승의 </a:t>
            </a: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개념으로</a:t>
            </a:r>
            <a:r>
              <a:rPr lang="ko-KR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윤명조450" pitchFamily="18" charset="-127"/>
                <a:ea typeface=" 윤명조450" pitchFamily="18" charset="-127"/>
              </a:rPr>
              <a:t>써</a:t>
            </a:r>
            <a:endParaRPr kumimoji="1" lang="en-US" altLang="ko-KR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 윤명조450" pitchFamily="18" charset="-127"/>
              <a:ea typeface=" 윤명조450" pitchFamily="18" charset="-127"/>
              <a:cs typeface="+mn-cs"/>
            </a:endParaRPr>
          </a:p>
          <a:p>
            <a:pPr marL="342900" marR="0" lvl="0" indent="-342900" algn="ctr" defTabSz="914400" rtl="0" eaLnBrk="1" fontAlgn="base" latinLnBrk="1" hangingPunct="1">
              <a:lnSpc>
                <a:spcPts val="5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완성기에</a:t>
            </a: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 이른 사람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, </a:t>
            </a:r>
          </a:p>
          <a:p>
            <a:pPr marL="342900" marR="0" lvl="0" indent="-342900" algn="ctr" defTabSz="914400" rtl="0" eaLnBrk="1" fontAlgn="base" latinLnBrk="1" hangingPunct="1">
              <a:lnSpc>
                <a:spcPts val="5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즉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,</a:t>
            </a: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완숙한 사람</a:t>
            </a: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을 노인이라고 </a:t>
            </a:r>
            <a:endParaRPr kumimoji="1" lang="en-US" altLang="ko-KR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 윤명조450" pitchFamily="18" charset="-127"/>
              <a:ea typeface=" 윤명조450" pitchFamily="18" charset="-127"/>
              <a:cs typeface="+mn-cs"/>
            </a:endParaRPr>
          </a:p>
          <a:p>
            <a:pPr marL="342900" marR="0" lvl="0" indent="-342900" algn="ctr" defTabSz="914400" rtl="0" eaLnBrk="1" fontAlgn="base" latinLnBrk="1" hangingPunct="1">
              <a:lnSpc>
                <a:spcPts val="5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이해해야 한다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.(1980. </a:t>
            </a:r>
            <a:r>
              <a:rPr kumimoji="1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한효섭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윤명조450" pitchFamily="18" charset="-127"/>
                <a:ea typeface=" 윤명조450" pitchFamily="18" charset="-127"/>
                <a:cs typeface="+mn-cs"/>
              </a:rPr>
              <a:t>)</a:t>
            </a:r>
            <a:endParaRPr kumimoji="1" lang="ko-KR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 윤명조450" pitchFamily="18" charset="-127"/>
              <a:ea typeface=" 윤명조450" pitchFamily="18" charset="-127"/>
              <a:cs typeface="+mn-cs"/>
            </a:endParaRPr>
          </a:p>
        </p:txBody>
      </p:sp>
      <p:sp>
        <p:nvSpPr>
          <p:cNvPr id="103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ko-KR" altLang="en-US" sz="4800" i="0" dirty="0" smtClean="0">
                <a:ea typeface="Asia동화B" pitchFamily="18" charset="-127"/>
              </a:rPr>
              <a:t>나가면서</a:t>
            </a:r>
            <a:r>
              <a:rPr lang="en-US" altLang="ko-KR" sz="4800" i="0" dirty="0" smtClean="0">
                <a:ea typeface="Asia동화B" pitchFamily="18" charset="-127"/>
              </a:rPr>
              <a:t>…</a:t>
            </a:r>
            <a:endParaRPr lang="en-US" altLang="ko-KR" sz="4800" i="0" dirty="0">
              <a:ea typeface="Asia동화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8" name="WordArt 12"/>
          <p:cNvSpPr>
            <a:spLocks noChangeArrowheads="1" noChangeShapeType="1" noTextEdit="1"/>
          </p:cNvSpPr>
          <p:nvPr/>
        </p:nvSpPr>
        <p:spPr bwMode="auto">
          <a:xfrm>
            <a:off x="539552" y="3573016"/>
            <a:ext cx="3240360" cy="1648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-고구려M" pitchFamily="18" charset="-127"/>
                <a:ea typeface="-고구려M" pitchFamily="18" charset="-127"/>
                <a:cs typeface="Times New Roman"/>
              </a:rPr>
              <a:t>노인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effectLst>
                <a:outerShdw dist="17961" dir="2700000" algn="ctr" rotWithShape="0">
                  <a:schemeClr val="tx1"/>
                </a:outerShdw>
              </a:effectLst>
              <a:latin typeface="-고구려M" pitchFamily="18" charset="-127"/>
              <a:ea typeface="-고구려M" pitchFamily="18" charset="-127"/>
              <a:cs typeface="Times New Roman"/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611560" y="5517232"/>
            <a:ext cx="770485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3D1C0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 윤명조440" pitchFamily="18" charset="-127"/>
                <a:ea typeface=" 윤명조440" pitchFamily="18" charset="-127"/>
                <a:cs typeface="Times New Roman"/>
              </a:rPr>
              <a:t>이제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3D1C0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 윤명조440" pitchFamily="18" charset="-127"/>
                <a:ea typeface=" 윤명조440" pitchFamily="18" charset="-127"/>
                <a:cs typeface="Times New Roman"/>
              </a:rPr>
              <a:t>,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3D1C0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 윤명조440" pitchFamily="18" charset="-127"/>
                <a:ea typeface=" 윤명조440" pitchFamily="18" charset="-127"/>
                <a:cs typeface="Times New Roman"/>
              </a:rPr>
              <a:t>여러분은 무엇이라 생각하십니까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3D1C0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 윤명조440" pitchFamily="18" charset="-127"/>
                <a:ea typeface=" 윤명조440" pitchFamily="18" charset="-127"/>
                <a:cs typeface="Times New Roman"/>
              </a:rPr>
              <a:t>?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solidFill>
                <a:srgbClr val="3D1C01"/>
              </a:solidFill>
              <a:effectLst>
                <a:outerShdw dist="17961" dir="2700000" algn="ctr" rotWithShape="0">
                  <a:schemeClr val="tx1"/>
                </a:outerShdw>
              </a:effectLst>
              <a:latin typeface=" 윤명조440" pitchFamily="18" charset="-127"/>
              <a:ea typeface=" 윤명조440" pitchFamily="18" charset="-127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ko-KR" altLang="en-US" sz="15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윤명조450" pitchFamily="18" charset="-127"/>
                <a:ea typeface=" 윤명조450" pitchFamily="18" charset="-127"/>
              </a:rPr>
              <a:t>노인</a:t>
            </a:r>
            <a:r>
              <a:rPr lang="en-US" altLang="ko-KR" sz="15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윤명조450" pitchFamily="18" charset="-127"/>
                <a:ea typeface=" 윤명조450" pitchFamily="18" charset="-127"/>
              </a:rPr>
              <a:t>?</a:t>
            </a:r>
          </a:p>
          <a:p>
            <a:pPr algn="ctr">
              <a:buNone/>
            </a:pPr>
            <a:r>
              <a:rPr lang="ko-KR" altLang="en-US" sz="15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윤명조450" pitchFamily="18" charset="-127"/>
                <a:ea typeface=" 윤명조450" pitchFamily="18" charset="-127"/>
              </a:rPr>
              <a:t>老人</a:t>
            </a:r>
            <a:r>
              <a:rPr lang="en-US" altLang="ko-KR" sz="15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윤명조450" pitchFamily="18" charset="-127"/>
                <a:ea typeface=" 윤명조450" pitchFamily="18" charset="-127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1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0" y="1501775"/>
            <a:ext cx="9144000" cy="2575297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5900" dirty="0" smtClean="0">
                <a:solidFill>
                  <a:srgbClr val="0070C0"/>
                </a:solidFill>
              </a:rPr>
              <a:t>감사합니다</a:t>
            </a:r>
            <a:r>
              <a:rPr lang="en-US" altLang="ko-KR" sz="5900" dirty="0" smtClean="0">
                <a:solidFill>
                  <a:srgbClr val="0070C0"/>
                </a:solidFill>
              </a:rPr>
              <a:t>.</a:t>
            </a:r>
            <a:endParaRPr lang="en-US" altLang="ko-KR" sz="59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5세_후회-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3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31188" cy="4527550"/>
          </a:xfrm>
          <a:noFill/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1)</a:t>
            </a:r>
            <a:r>
              <a:rPr lang="ko-KR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사전적 의미</a:t>
            </a:r>
            <a:endParaRPr lang="en-US" altLang="ko-K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(1)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노인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/ old man (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늙은이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)</a:t>
            </a:r>
            <a:endParaRPr lang="ko-KR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(2)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노년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/ old age (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늙은 나이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)</a:t>
            </a:r>
            <a:endParaRPr lang="ko-KR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(3)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고령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/ advanced age(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많은 나이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)</a:t>
            </a:r>
            <a:endParaRPr lang="ko-KR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>
              <a:lnSpc>
                <a:spcPct val="80000"/>
              </a:lnSpc>
            </a:pPr>
            <a:endPara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1. </a:t>
            </a:r>
            <a:r>
              <a:rPr lang="ko-KR" altLang="en-US" sz="4800" i="0" dirty="0" smtClean="0">
                <a:ea typeface="Asia동화B" pitchFamily="18" charset="-127"/>
              </a:rPr>
              <a:t>노인의 의미 </a:t>
            </a:r>
            <a:r>
              <a:rPr lang="en-US" altLang="ko-KR" sz="4800" i="0" dirty="0" smtClean="0">
                <a:ea typeface="Asia동화B" pitchFamily="18" charset="-127"/>
              </a:rPr>
              <a:t>–(1)</a:t>
            </a:r>
            <a:endParaRPr lang="en-US" altLang="ko-KR" sz="4800" i="0" dirty="0">
              <a:ea typeface="Asia동화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84338"/>
            <a:ext cx="8784976" cy="42021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sz="4000" dirty="0" smtClean="0">
                <a:ea typeface="(한)물방울B" pitchFamily="18" charset="-127"/>
              </a:rPr>
              <a:t>2)</a:t>
            </a:r>
            <a:r>
              <a:rPr lang="ko-KR" altLang="en-US" sz="4000" dirty="0" smtClean="0">
                <a:ea typeface="(한)물방울B" pitchFamily="18" charset="-127"/>
              </a:rPr>
              <a:t>연령적 의미</a:t>
            </a:r>
            <a:endParaRPr lang="en-US" altLang="ko-KR" sz="4000" dirty="0" smtClean="0">
              <a:ea typeface="(한)물방울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3200" dirty="0" smtClean="0">
                <a:ea typeface="(한)물방울B" pitchFamily="18" charset="-127"/>
              </a:rPr>
              <a:t>(1) 55</a:t>
            </a:r>
            <a:r>
              <a:rPr lang="ko-KR" altLang="en-US" sz="3200" dirty="0" smtClean="0">
                <a:ea typeface="(한)물방울B" pitchFamily="18" charset="-127"/>
              </a:rPr>
              <a:t>세 </a:t>
            </a:r>
            <a:r>
              <a:rPr lang="en-US" altLang="ko-KR" sz="3200" dirty="0" smtClean="0">
                <a:ea typeface="(한)물방울B" pitchFamily="18" charset="-127"/>
              </a:rPr>
              <a:t>(</a:t>
            </a:r>
            <a:r>
              <a:rPr lang="ko-KR" altLang="en-US" sz="3200" dirty="0" err="1" smtClean="0">
                <a:ea typeface="(한)물방울B" pitchFamily="18" charset="-127"/>
              </a:rPr>
              <a:t>준고령자</a:t>
            </a:r>
            <a:r>
              <a:rPr lang="ko-KR" altLang="en-US" sz="3200" dirty="0" smtClean="0">
                <a:ea typeface="(한)물방울B" pitchFamily="18" charset="-127"/>
              </a:rPr>
              <a:t> </a:t>
            </a:r>
            <a:r>
              <a:rPr lang="en-US" altLang="ko-KR" sz="3200" dirty="0" smtClean="0">
                <a:ea typeface="(한)물방울B" pitchFamily="18" charset="-127"/>
              </a:rPr>
              <a:t>/ </a:t>
            </a:r>
            <a:r>
              <a:rPr lang="ko-KR" altLang="en-US" sz="3200" dirty="0" smtClean="0">
                <a:ea typeface="(한)물방울B" pitchFamily="18" charset="-127"/>
              </a:rPr>
              <a:t>노동부</a:t>
            </a:r>
            <a:r>
              <a:rPr lang="en-US" altLang="ko-KR" sz="3200" dirty="0" smtClean="0">
                <a:ea typeface="(한)물방울B" pitchFamily="18" charset="-127"/>
              </a:rPr>
              <a:t>)</a:t>
            </a:r>
            <a:endParaRPr lang="ko-KR" altLang="en-US" sz="3200" dirty="0" smtClean="0">
              <a:ea typeface="(한)물방울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3200" dirty="0" smtClean="0">
                <a:ea typeface="(한)물방울B" pitchFamily="18" charset="-127"/>
              </a:rPr>
              <a:t>(2) 65</a:t>
            </a:r>
            <a:r>
              <a:rPr lang="ko-KR" altLang="en-US" sz="3200" dirty="0" smtClean="0">
                <a:ea typeface="(한)물방울B" pitchFamily="18" charset="-127"/>
              </a:rPr>
              <a:t>세 </a:t>
            </a:r>
            <a:r>
              <a:rPr lang="en-US" altLang="ko-KR" sz="3200" dirty="0" smtClean="0">
                <a:ea typeface="(한)물방울B" pitchFamily="18" charset="-127"/>
              </a:rPr>
              <a:t>(</a:t>
            </a:r>
            <a:r>
              <a:rPr lang="ko-KR" altLang="en-US" sz="3200" dirty="0" smtClean="0">
                <a:ea typeface="(한)물방울B" pitchFamily="18" charset="-127"/>
              </a:rPr>
              <a:t>보건복지부 </a:t>
            </a:r>
            <a:r>
              <a:rPr lang="en-US" altLang="ko-KR" sz="3200" dirty="0" smtClean="0">
                <a:ea typeface="(한)물방울B" pitchFamily="18" charset="-127"/>
              </a:rPr>
              <a:t>/ </a:t>
            </a:r>
            <a:r>
              <a:rPr lang="ko-KR" altLang="en-US" sz="3200" dirty="0" smtClean="0">
                <a:ea typeface="(한)물방울B" pitchFamily="18" charset="-127"/>
              </a:rPr>
              <a:t>전세계공통</a:t>
            </a:r>
            <a:r>
              <a:rPr lang="en-US" altLang="ko-KR" sz="3200" dirty="0" smtClean="0">
                <a:ea typeface="(한)물방울B" pitchFamily="18" charset="-127"/>
              </a:rPr>
              <a:t>)</a:t>
            </a:r>
            <a:endParaRPr lang="ko-KR" altLang="en-US" sz="3200" dirty="0" smtClean="0">
              <a:ea typeface="(한)물방울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3200" dirty="0" smtClean="0">
                <a:ea typeface="(한)물방울B" pitchFamily="18" charset="-127"/>
              </a:rPr>
              <a:t>(3) </a:t>
            </a:r>
            <a:r>
              <a:rPr lang="ko-KR" altLang="en-US" sz="3200" dirty="0" smtClean="0">
                <a:ea typeface="(한)물방울B" pitchFamily="18" charset="-127"/>
              </a:rPr>
              <a:t>정년퇴직</a:t>
            </a:r>
            <a:r>
              <a:rPr lang="en-US" altLang="ko-KR" sz="3200" dirty="0" smtClean="0">
                <a:ea typeface="(한)물방울B" pitchFamily="18" charset="-127"/>
              </a:rPr>
              <a:t>(55</a:t>
            </a:r>
            <a:r>
              <a:rPr lang="ko-KR" altLang="en-US" sz="3200" dirty="0" smtClean="0">
                <a:ea typeface="(한)물방울B" pitchFamily="18" charset="-127"/>
              </a:rPr>
              <a:t>세</a:t>
            </a:r>
            <a:r>
              <a:rPr lang="en-US" altLang="ko-KR" sz="3200" dirty="0" smtClean="0">
                <a:ea typeface="(한)물방울B" pitchFamily="18" charset="-127"/>
              </a:rPr>
              <a:t>~65</a:t>
            </a:r>
            <a:r>
              <a:rPr lang="ko-KR" altLang="en-US" sz="3200" dirty="0" smtClean="0">
                <a:ea typeface="(한)물방울B" pitchFamily="18" charset="-127"/>
              </a:rPr>
              <a:t>세</a:t>
            </a:r>
            <a:r>
              <a:rPr lang="en-US" altLang="ko-KR" sz="3200" dirty="0" smtClean="0">
                <a:ea typeface="(한)물방울B" pitchFamily="18" charset="-127"/>
              </a:rPr>
              <a:t>/</a:t>
            </a:r>
            <a:r>
              <a:rPr lang="ko-KR" altLang="en-US" sz="3200" dirty="0" smtClean="0">
                <a:ea typeface="(한)물방울B" pitchFamily="18" charset="-127"/>
              </a:rPr>
              <a:t>직종에 따라 다름</a:t>
            </a:r>
            <a:r>
              <a:rPr lang="en-US" altLang="ko-KR" sz="3200" dirty="0" smtClean="0">
                <a:ea typeface="(한)물방울B" pitchFamily="18" charset="-127"/>
              </a:rPr>
              <a:t>)</a:t>
            </a:r>
            <a:endParaRPr lang="ko-KR" altLang="en-US" sz="3200" dirty="0" smtClean="0">
              <a:ea typeface="(한)물방울B" pitchFamily="18" charset="-127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altLang="ko-KR" dirty="0">
              <a:ea typeface="(한)물방울B" pitchFamily="18" charset="-127"/>
            </a:endParaRPr>
          </a:p>
          <a:p>
            <a:pPr>
              <a:lnSpc>
                <a:spcPct val="80000"/>
              </a:lnSpc>
            </a:pPr>
            <a:endParaRPr lang="en-US" altLang="ko-KR" sz="1400" dirty="0">
              <a:ea typeface="(한)물방울B" pitchFamily="18" charset="-127"/>
            </a:endParaRP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1. </a:t>
            </a:r>
            <a:r>
              <a:rPr lang="ko-KR" altLang="en-US" sz="4800" i="0" dirty="0" smtClean="0">
                <a:ea typeface="Asia동화B" pitchFamily="18" charset="-127"/>
              </a:rPr>
              <a:t>노인의 의미 </a:t>
            </a:r>
            <a:r>
              <a:rPr lang="en-US" altLang="ko-KR" sz="4800" i="0" dirty="0" smtClean="0">
                <a:ea typeface="Asia동화B" pitchFamily="18" charset="-127"/>
              </a:rPr>
              <a:t>–(2)</a:t>
            </a:r>
            <a:endParaRPr lang="en-US" altLang="ko-KR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29600" cy="6165304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ko-KR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>
              <a:buNone/>
            </a:pPr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3)</a:t>
            </a:r>
            <a:r>
              <a:rPr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일반적인 의미</a:t>
            </a:r>
            <a:endParaRPr lang="en-US" altLang="ko-K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(1)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늙은 사람</a:t>
            </a:r>
          </a:p>
          <a:p>
            <a:pPr lvl="1">
              <a:buNone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(2)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신체적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심리적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사회적 기능 저하</a:t>
            </a:r>
          </a:p>
          <a:p>
            <a:pPr lvl="1">
              <a:buNone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(3)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노년기</a:t>
            </a:r>
            <a:endPara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(4)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노인을 지칭하는 말</a:t>
            </a:r>
            <a:endPara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		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-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어르신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원로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제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3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세대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시니어</a:t>
            </a:r>
            <a:endParaRPr lang="en-US" altLang="ko-K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 lvl="1">
              <a:buNone/>
            </a:pP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		-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대인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인생선배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성숙인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성인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조언자</a:t>
            </a:r>
            <a:endParaRPr lang="en-US" altLang="ko-K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  <a:p>
            <a:pPr lvl="1">
              <a:buNone/>
            </a:pP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		-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지혜인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현인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선인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안내자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, </a:t>
            </a:r>
            <a:r>
              <a:rPr lang="ko-KR" alt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물방울B" pitchFamily="18" charset="-127"/>
              </a:rPr>
              <a:t>인생배움이</a:t>
            </a:r>
            <a:endParaRPr lang="ko-KR" alt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물방울B" pitchFamily="18" charset="-127"/>
            </a:endParaRPr>
          </a:p>
        </p:txBody>
      </p:sp>
      <p:sp>
        <p:nvSpPr>
          <p:cNvPr id="5736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1. </a:t>
            </a:r>
            <a:r>
              <a:rPr lang="ko-KR" altLang="en-US" sz="4800" i="0" dirty="0" smtClean="0">
                <a:ea typeface="Asia동화B" pitchFamily="18" charset="-127"/>
              </a:rPr>
              <a:t>노인의 의미 </a:t>
            </a:r>
            <a:r>
              <a:rPr lang="en-US" altLang="ko-KR" sz="4800" i="0" dirty="0" smtClean="0">
                <a:ea typeface="Asia동화B" pitchFamily="18" charset="-127"/>
              </a:rPr>
              <a:t>–(3)</a:t>
            </a:r>
            <a:endParaRPr lang="en-US" altLang="ko-KR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2. </a:t>
            </a:r>
            <a:r>
              <a:rPr lang="ko-KR" altLang="en-US" sz="4800" i="0" dirty="0" smtClean="0">
                <a:ea typeface="Asia동화B" pitchFamily="18" charset="-127"/>
              </a:rPr>
              <a:t>노인의 분류 </a:t>
            </a:r>
            <a:r>
              <a:rPr lang="en-US" altLang="ko-KR" sz="4800" i="0" dirty="0" smtClean="0">
                <a:ea typeface="Asia동화B" pitchFamily="18" charset="-127"/>
              </a:rPr>
              <a:t>–(1)</a:t>
            </a:r>
            <a:endParaRPr lang="en-US" altLang="ko-KR" sz="48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251520" y="1340768"/>
            <a:ext cx="84456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4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</a:t>
            </a:r>
            <a:r>
              <a:rPr kumimoji="1" lang="ko-KR" alt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연령적 분류</a:t>
            </a:r>
            <a:endParaRPr kumimoji="1" lang="en-US" altLang="ko-KR" sz="45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(1)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태아기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(10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개월간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		 </a:t>
            </a:r>
            <a:r>
              <a:rPr lang="en-US" altLang="ko-KR" sz="4200" b="1" kern="0" dirty="0" smtClean="0"/>
              <a:t>(2)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영아기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(1 ~ 2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4200" b="1" kern="0" dirty="0" smtClean="0"/>
              <a:t>(3)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유년기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(3 ~ 6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		 </a:t>
            </a:r>
            <a:r>
              <a:rPr lang="en-US" altLang="ko-KR" sz="4200" b="1" kern="0" dirty="0" smtClean="0"/>
              <a:t>(4)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아동기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(7 ~ 12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4200" b="1" kern="0" dirty="0" smtClean="0"/>
              <a:t>(5)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소년기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(13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~ 15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 	 </a:t>
            </a:r>
            <a:r>
              <a:rPr lang="en-US" altLang="ko-KR" sz="4200" b="1" kern="0" dirty="0" smtClean="0"/>
              <a:t>(6)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청소년기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(16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~19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4200" b="1" kern="0" dirty="0" smtClean="0"/>
              <a:t>(7)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청년기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(20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~ 35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	 </a:t>
            </a:r>
            <a:r>
              <a:rPr lang="en-US" altLang="ko-KR" sz="4200" b="1" kern="0" dirty="0" smtClean="0"/>
              <a:t>(8)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1" lang="ko-KR" alt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청장년기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(36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~45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4200" b="1" kern="0" dirty="0" smtClean="0"/>
              <a:t>(9)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장년기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(46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~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55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  <a:r>
              <a:rPr kumimoji="1" lang="en-US" altLang="ko-KR" sz="4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   </a:t>
            </a:r>
            <a:r>
              <a:rPr lang="en-US" altLang="ko-KR" sz="4200" b="1" kern="0" dirty="0" smtClean="0">
                <a:latin typeface="+mn-lt"/>
                <a:ea typeface="+mn-ea"/>
              </a:rPr>
              <a:t> </a:t>
            </a:r>
            <a:r>
              <a:rPr lang="en-US" altLang="ko-KR" sz="4200" b="1" kern="0" dirty="0" smtClean="0"/>
              <a:t>(10)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노년기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(56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~ 80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4200" b="1" kern="0" dirty="0" smtClean="0"/>
              <a:t>(11)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황혼기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(81</a:t>
            </a:r>
            <a:r>
              <a:rPr kumimoji="1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세 </a:t>
            </a:r>
            <a:r>
              <a:rPr kumimoji="1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~ )</a:t>
            </a:r>
            <a:endParaRPr kumimoji="1" lang="ko-KR" altLang="en-US" sz="4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i="0" dirty="0" smtClean="0">
                <a:ea typeface="Asia동화B" pitchFamily="18" charset="-127"/>
              </a:rPr>
              <a:t>2. </a:t>
            </a:r>
            <a:r>
              <a:rPr lang="ko-KR" altLang="en-US" sz="4800" i="0" dirty="0" smtClean="0">
                <a:ea typeface="Asia동화B" pitchFamily="18" charset="-127"/>
              </a:rPr>
              <a:t>노인의 분류 </a:t>
            </a:r>
            <a:r>
              <a:rPr lang="en-US" altLang="ko-KR" sz="4800" i="0" dirty="0" smtClean="0">
                <a:ea typeface="Asia동화B" pitchFamily="18" charset="-127"/>
              </a:rPr>
              <a:t>–(2)</a:t>
            </a:r>
            <a:endParaRPr lang="en-US" altLang="ko-KR" sz="4800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953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2)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심리적 분류</a:t>
            </a: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		3)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사회적 분류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4)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직업적 분류</a:t>
            </a: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		5)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교육적 분류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6)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역할적 분류</a:t>
            </a:r>
            <a:r>
              <a:rPr lang="en-US" altLang="ko-KR" sz="3600" dirty="0" smtClean="0">
                <a:latin typeface="-고구려M" pitchFamily="18" charset="-127"/>
                <a:ea typeface="-고구려M" pitchFamily="18" charset="-127"/>
              </a:rPr>
              <a:t>	    7) </a:t>
            </a:r>
            <a:r>
              <a:rPr lang="ko-KR" altLang="en-US" sz="3600" dirty="0" smtClean="0">
                <a:latin typeface="-고구려M" pitchFamily="18" charset="-127"/>
                <a:ea typeface="-고구려M" pitchFamily="18" charset="-127"/>
              </a:rPr>
              <a:t>전인적 분류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ko-KR" sz="2800" dirty="0" smtClean="0">
                <a:latin typeface="-고구려M" pitchFamily="18" charset="-127"/>
                <a:ea typeface="-고구려M" pitchFamily="18" charset="-127"/>
              </a:rPr>
              <a:t> (1)</a:t>
            </a:r>
            <a:r>
              <a:rPr lang="ko-KR" altLang="en-US" sz="2800" dirty="0" smtClean="0">
                <a:latin typeface="-고구려M" pitchFamily="18" charset="-127"/>
                <a:ea typeface="-고구려M" pitchFamily="18" charset="-127"/>
              </a:rPr>
              <a:t> 성숙기 </a:t>
            </a:r>
            <a:r>
              <a:rPr lang="en-US" altLang="ko-KR" sz="2800" dirty="0" smtClean="0">
                <a:latin typeface="-고구려M" pitchFamily="18" charset="-127"/>
                <a:ea typeface="-고구려M" pitchFamily="18" charset="-127"/>
              </a:rPr>
              <a:t>(</a:t>
            </a:r>
            <a:r>
              <a:rPr lang="ko-KR" altLang="en-US" sz="2800" dirty="0" smtClean="0">
                <a:latin typeface="-고구려M" pitchFamily="18" charset="-127"/>
                <a:ea typeface="-고구려M" pitchFamily="18" charset="-127"/>
              </a:rPr>
              <a:t>노년초기</a:t>
            </a:r>
            <a:r>
              <a:rPr lang="en-US" altLang="ko-KR" sz="2800" dirty="0" smtClean="0">
                <a:latin typeface="-고구려M" pitchFamily="18" charset="-127"/>
                <a:ea typeface="-고구려M" pitchFamily="18" charset="-127"/>
              </a:rPr>
              <a:t>)</a:t>
            </a:r>
            <a:endParaRPr lang="ko-KR" altLang="en-US" sz="2800" dirty="0" smtClean="0">
              <a:latin typeface="-고구려M" pitchFamily="18" charset="-127"/>
              <a:ea typeface="-고구려M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2800" dirty="0" smtClean="0">
                <a:latin typeface="-고구려M" pitchFamily="18" charset="-127"/>
                <a:ea typeface="-고구려M" pitchFamily="18" charset="-127"/>
              </a:rPr>
              <a:t> (2)</a:t>
            </a:r>
            <a:r>
              <a:rPr lang="ko-KR" altLang="en-US" sz="2800" dirty="0" smtClean="0">
                <a:latin typeface="-고구려M" pitchFamily="18" charset="-127"/>
                <a:ea typeface="-고구려M" pitchFamily="18" charset="-127"/>
              </a:rPr>
              <a:t> </a:t>
            </a:r>
            <a:r>
              <a:rPr lang="ko-KR" altLang="en-US" sz="2800" dirty="0" err="1" smtClean="0">
                <a:latin typeface="-고구려M" pitchFamily="18" charset="-127"/>
                <a:ea typeface="-고구려M" pitchFamily="18" charset="-127"/>
              </a:rPr>
              <a:t>완성기</a:t>
            </a:r>
            <a:r>
              <a:rPr lang="ko-KR" altLang="en-US" sz="2800" dirty="0" smtClean="0">
                <a:latin typeface="-고구려M" pitchFamily="18" charset="-127"/>
                <a:ea typeface="-고구려M" pitchFamily="18" charset="-127"/>
              </a:rPr>
              <a:t> </a:t>
            </a:r>
            <a:r>
              <a:rPr lang="en-US" altLang="ko-KR" sz="2800" dirty="0" smtClean="0">
                <a:latin typeface="-고구려M" pitchFamily="18" charset="-127"/>
                <a:ea typeface="-고구려M" pitchFamily="18" charset="-127"/>
              </a:rPr>
              <a:t>(</a:t>
            </a:r>
            <a:r>
              <a:rPr lang="ko-KR" altLang="en-US" sz="2800" dirty="0" err="1" smtClean="0">
                <a:latin typeface="-고구려M" pitchFamily="18" charset="-127"/>
                <a:ea typeface="-고구려M" pitchFamily="18" charset="-127"/>
              </a:rPr>
              <a:t>완성된사람</a:t>
            </a:r>
            <a:r>
              <a:rPr lang="ko-KR" altLang="en-US" sz="2800" dirty="0" smtClean="0">
                <a:latin typeface="-고구려M" pitchFamily="18" charset="-127"/>
                <a:ea typeface="-고구려M" pitchFamily="18" charset="-127"/>
              </a:rPr>
              <a:t> </a:t>
            </a:r>
            <a:r>
              <a:rPr lang="en-US" altLang="ko-KR" sz="2800" dirty="0" smtClean="0">
                <a:latin typeface="-고구려M" pitchFamily="18" charset="-127"/>
                <a:ea typeface="-고구려M" pitchFamily="18" charset="-127"/>
              </a:rPr>
              <a:t>/ </a:t>
            </a:r>
            <a:r>
              <a:rPr lang="ko-KR" altLang="en-US" sz="2800" dirty="0" smtClean="0">
                <a:latin typeface="-고구려M" pitchFamily="18" charset="-127"/>
                <a:ea typeface="-고구려M" pitchFamily="18" charset="-127"/>
              </a:rPr>
              <a:t>원로</a:t>
            </a:r>
            <a:r>
              <a:rPr lang="en-US" altLang="ko-KR" sz="2800" dirty="0" smtClean="0">
                <a:latin typeface="-고구려M" pitchFamily="18" charset="-127"/>
                <a:ea typeface="-고구려M" pitchFamily="18" charset="-127"/>
              </a:rPr>
              <a:t>)</a:t>
            </a:r>
            <a:endParaRPr lang="ko-KR" altLang="en-US" sz="2800" dirty="0">
              <a:latin typeface="-고구려M" pitchFamily="18" charset="-127"/>
              <a:ea typeface="-고구려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_01_0001">
  <a:themeElements>
    <a:clrScheme name="pptkorea_0Ae1913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korea_0Ae19139">
      <a:majorFont>
        <a:latin typeface="Times New Roman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korea_0Ae191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1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1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1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1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1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1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1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1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1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1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1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ub1">
  <a:themeElements>
    <a:clrScheme name="sub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b1">
      <a:majorFont>
        <a:latin typeface="Times New Roman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ub2">
  <a:themeElements>
    <a:clrScheme name="sub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b2">
      <a:majorFont>
        <a:latin typeface="Times New Roman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Times New Roman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ani_01_0001</Template>
  <TotalTime>1186</TotalTime>
  <Words>808</Words>
  <Application>Microsoft Office PowerPoint</Application>
  <PresentationFormat>화면 슬라이드 쇼(4:3)</PresentationFormat>
  <Paragraphs>201</Paragraphs>
  <Slides>30</Slides>
  <Notes>0</Notes>
  <HiddenSlides>0</HiddenSlides>
  <MMClips>3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ani_01_0001</vt:lpstr>
      <vt:lpstr>sub1</vt:lpstr>
      <vt:lpstr>sub2</vt:lpstr>
      <vt:lpstr>1_디자인 사용자 지정</vt:lpstr>
      <vt:lpstr>현대사회의   새로운 노인의 이해</vt:lpstr>
      <vt:lpstr>슬라이드 2</vt:lpstr>
      <vt:lpstr>슬라이드 3</vt:lpstr>
      <vt:lpstr>슬라이드 4</vt:lpstr>
      <vt:lpstr>1. 노인의 의미 –(1)</vt:lpstr>
      <vt:lpstr>1. 노인의 의미 –(2)</vt:lpstr>
      <vt:lpstr>1. 노인의 의미 –(3)</vt:lpstr>
      <vt:lpstr>2. 노인의 분류 –(1)</vt:lpstr>
      <vt:lpstr>2. 노인의 분류 –(2)</vt:lpstr>
      <vt:lpstr>3. 노인의 정의 –(1)</vt:lpstr>
      <vt:lpstr>3. 노인의 정의 –(2)</vt:lpstr>
      <vt:lpstr>3. 노인의 정의 –(3)</vt:lpstr>
      <vt:lpstr>슬라이드 13</vt:lpstr>
      <vt:lpstr>슬라이드 14</vt:lpstr>
      <vt:lpstr>슬라이드 15</vt:lpstr>
      <vt:lpstr>6. 노인의 역할 –(1)</vt:lpstr>
      <vt:lpstr>6. 노인의 역할 –(2)</vt:lpstr>
      <vt:lpstr>6. 현대 사회의 노인의 역할 –(3)</vt:lpstr>
      <vt:lpstr>7. 노인의 교육</vt:lpstr>
      <vt:lpstr>8. 노인을 보는 시각-(1)</vt:lpstr>
      <vt:lpstr>8. 노인을 보는 시각-(2)</vt:lpstr>
      <vt:lpstr>9. 일반적인 노인의 개념-(1)</vt:lpstr>
      <vt:lpstr>9. 일반적인 노인의 개념-(2)</vt:lpstr>
      <vt:lpstr>10. 미래노인의 새로운 이해</vt:lpstr>
      <vt:lpstr>효       한효섭  詩  나 늙어 노인되고  노인 젊어 나였으니  나와 노인이 둘 아니고 하나로다.    인생은 영원한 것,  나 젊음 다 바쳐  노인공경하고 위로하여  영원한 나의 삶,  여기에 행복과 보람이 있으리</vt:lpstr>
      <vt:lpstr>하느님이 부르시거든-(1)</vt:lpstr>
      <vt:lpstr>하느님이 부르시거든-(2)</vt:lpstr>
      <vt:lpstr>나가면서…</vt:lpstr>
      <vt:lpstr>슬라이드 29</vt:lpstr>
      <vt:lpstr>감사합니다.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현대사회의  새로운 노인의 이해</dc:title>
  <dc:creator>여주철</dc:creator>
  <cp:lastModifiedBy>여주철</cp:lastModifiedBy>
  <cp:revision>96</cp:revision>
  <dcterms:created xsi:type="dcterms:W3CDTF">2011-07-05T02:03:33Z</dcterms:created>
  <dcterms:modified xsi:type="dcterms:W3CDTF">2011-07-07T08:05:05Z</dcterms:modified>
</cp:coreProperties>
</file>